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9" r:id="rId3"/>
    <p:sldId id="276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0" r:id="rId14"/>
    <p:sldId id="271" r:id="rId15"/>
    <p:sldId id="272" r:id="rId16"/>
    <p:sldId id="273" r:id="rId17"/>
    <p:sldId id="275" r:id="rId18"/>
    <p:sldId id="278" r:id="rId19"/>
    <p:sldId id="280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C8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87535" autoAdjust="0"/>
  </p:normalViewPr>
  <p:slideViewPr>
    <p:cSldViewPr>
      <p:cViewPr>
        <p:scale>
          <a:sx n="80" d="100"/>
          <a:sy n="80" d="100"/>
        </p:scale>
        <p:origin x="-91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28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64EE-B4FC-418F-AA76-95906BA7CBFF}" type="datetimeFigureOut">
              <a:rPr lang="de-AT" smtClean="0"/>
              <a:t>23.10.2014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4F7D2-069D-4E40-B5B5-A5FAEAC1B3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2466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633E0-A551-44E0-B496-DC828918DE0A}" type="datetimeFigureOut">
              <a:rPr lang="en-GB" smtClean="0"/>
              <a:pPr/>
              <a:t>23/10/2014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61059-938C-4F2F-B8A8-BEFEC449E01D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73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Milch und Milchprodukte (tierisches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Eiweiss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sind sehr wohl calciumhaltig. Dieses Calcium nützt aber nichts, da ein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Übermass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Phosphaten und vor allem ein starkes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Übermass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Milcheiweiss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vorhanden ist. Dieses bindet das Calcium und macht es inaktiv für die Zelle und den Knochen.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09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Magen</a:t>
            </a:r>
            <a:r>
              <a:rPr lang="en-GB" dirty="0" smtClean="0"/>
              <a:t>: </a:t>
            </a:r>
            <a:r>
              <a:rPr lang="en-GB" dirty="0" err="1" smtClean="0"/>
              <a:t>großer</a:t>
            </a:r>
            <a:r>
              <a:rPr lang="en-GB" dirty="0" smtClean="0"/>
              <a:t> </a:t>
            </a:r>
            <a:r>
              <a:rPr lang="en-GB" dirty="0" err="1" smtClean="0"/>
              <a:t>Kochtopf</a:t>
            </a:r>
            <a:r>
              <a:rPr lang="en-GB" dirty="0" smtClean="0"/>
              <a:t>, </a:t>
            </a:r>
            <a:r>
              <a:rPr lang="en-GB" dirty="0" err="1" smtClean="0"/>
              <a:t>hier</a:t>
            </a:r>
            <a:r>
              <a:rPr lang="en-GB" dirty="0" smtClean="0"/>
              <a:t> </a:t>
            </a:r>
            <a:r>
              <a:rPr lang="en-GB" dirty="0" err="1" smtClean="0"/>
              <a:t>reifen</a:t>
            </a:r>
            <a:r>
              <a:rPr lang="en-GB" dirty="0" smtClean="0"/>
              <a:t> </a:t>
            </a:r>
            <a:r>
              <a:rPr lang="en-GB" dirty="0" err="1" smtClean="0"/>
              <a:t>gären</a:t>
            </a:r>
            <a:r>
              <a:rPr lang="en-GB" dirty="0" smtClean="0"/>
              <a:t> und kochen die </a:t>
            </a:r>
            <a:r>
              <a:rPr lang="en-GB" dirty="0" err="1" smtClean="0"/>
              <a:t>Nahrungsmittel</a:t>
            </a:r>
            <a:r>
              <a:rPr lang="en-GB" dirty="0" smtClean="0"/>
              <a:t>. </a:t>
            </a:r>
            <a:r>
              <a:rPr lang="en-GB" dirty="0" err="1" smtClean="0"/>
              <a:t>Milz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neigt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Kältesymptomen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Feuchtigkeitsproblematik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liebt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Trockenheit</a:t>
            </a:r>
            <a:r>
              <a:rPr lang="en-GB" baseline="0" dirty="0" smtClean="0"/>
              <a:t>. Der </a:t>
            </a:r>
            <a:r>
              <a:rPr lang="en-GB" baseline="0" dirty="0" err="1" smtClean="0"/>
              <a:t>Magen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neigt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Yin-</a:t>
            </a:r>
            <a:r>
              <a:rPr lang="en-GB" baseline="0" dirty="0" err="1" smtClean="0"/>
              <a:t>Mangel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Trockenheit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deshaln</a:t>
            </a:r>
            <a:r>
              <a:rPr lang="en-GB" baseline="0" dirty="0" smtClean="0"/>
              <a:t> am </a:t>
            </a:r>
            <a:r>
              <a:rPr lang="en-GB" baseline="0" dirty="0" err="1" smtClean="0"/>
              <a:t>besten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neutrale</a:t>
            </a:r>
            <a:r>
              <a:rPr lang="en-GB" baseline="0" dirty="0" smtClean="0"/>
              <a:t> NM </a:t>
            </a:r>
            <a:r>
              <a:rPr lang="en-GB" baseline="0" dirty="0" err="1" smtClean="0"/>
              <a:t>verwenden</a:t>
            </a:r>
            <a:r>
              <a:rPr lang="en-GB" baseline="0" dirty="0" smtClean="0"/>
              <a:t>.</a:t>
            </a:r>
          </a:p>
          <a:p>
            <a:r>
              <a:rPr lang="en-GB" baseline="0" dirty="0" err="1" smtClean="0"/>
              <a:t>z.B</a:t>
            </a:r>
            <a:r>
              <a:rPr lang="en-GB" baseline="0" dirty="0" smtClean="0"/>
              <a:t>.: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342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Ban </a:t>
            </a:r>
            <a:r>
              <a:rPr lang="de-DE" dirty="0" err="1" smtClean="0"/>
              <a:t>Lan</a:t>
            </a:r>
            <a:r>
              <a:rPr lang="de-DE" dirty="0" smtClean="0"/>
              <a:t> Gen: </a:t>
            </a:r>
            <a:r>
              <a:rPr lang="de-DE" dirty="0" err="1" smtClean="0"/>
              <a:t>Rx</a:t>
            </a:r>
            <a:r>
              <a:rPr lang="de-DE" dirty="0" smtClean="0"/>
              <a:t>. </a:t>
            </a:r>
            <a:r>
              <a:rPr lang="de-DE" dirty="0" err="1" smtClean="0"/>
              <a:t>Isatidis</a:t>
            </a:r>
            <a:r>
              <a:rPr lang="de-DE" dirty="0" smtClean="0"/>
              <a:t>, Färberwaidpflanze. Bitter-kalt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Blase</a:t>
            </a:r>
            <a:r>
              <a:rPr lang="en-GB" dirty="0" smtClean="0"/>
              <a:t> </a:t>
            </a:r>
            <a:r>
              <a:rPr lang="en-GB" dirty="0" err="1" smtClean="0"/>
              <a:t>nimmt</a:t>
            </a:r>
            <a:r>
              <a:rPr lang="en-GB" dirty="0" smtClean="0"/>
              <a:t> die </a:t>
            </a:r>
            <a:r>
              <a:rPr lang="en-GB" dirty="0" err="1" smtClean="0"/>
              <a:t>trüben</a:t>
            </a:r>
            <a:r>
              <a:rPr lang="en-GB" dirty="0" smtClean="0"/>
              <a:t> </a:t>
            </a:r>
            <a:r>
              <a:rPr lang="en-GB" dirty="0" err="1" smtClean="0"/>
              <a:t>Flüssigkeiten</a:t>
            </a:r>
            <a:r>
              <a:rPr lang="en-GB" dirty="0" smtClean="0"/>
              <a:t> auf und </a:t>
            </a:r>
            <a:r>
              <a:rPr lang="en-GB" dirty="0" err="1" smtClean="0"/>
              <a:t>scheidert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als</a:t>
            </a:r>
            <a:r>
              <a:rPr lang="en-GB" dirty="0" smtClean="0"/>
              <a:t> </a:t>
            </a:r>
            <a:r>
              <a:rPr lang="en-GB" dirty="0" err="1" smtClean="0"/>
              <a:t>Urin</a:t>
            </a:r>
            <a:r>
              <a:rPr lang="en-GB" dirty="0" smtClean="0"/>
              <a:t> </a:t>
            </a:r>
            <a:r>
              <a:rPr lang="en-GB" dirty="0" err="1" smtClean="0"/>
              <a:t>aus.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Gallenblase</a:t>
            </a:r>
            <a:r>
              <a:rPr lang="en-GB" dirty="0" smtClean="0"/>
              <a:t> </a:t>
            </a:r>
            <a:r>
              <a:rPr lang="en-GB" dirty="0" err="1" smtClean="0"/>
              <a:t>speichert</a:t>
            </a:r>
            <a:r>
              <a:rPr lang="en-GB" dirty="0" smtClean="0"/>
              <a:t> Galle und </a:t>
            </a:r>
            <a:r>
              <a:rPr lang="en-GB" dirty="0" err="1" smtClean="0"/>
              <a:t>sondert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zur</a:t>
            </a:r>
            <a:r>
              <a:rPr lang="en-GB" dirty="0" smtClean="0"/>
              <a:t> </a:t>
            </a:r>
            <a:r>
              <a:rPr lang="en-GB" dirty="0" err="1" smtClean="0"/>
              <a:t>Uinterstützung</a:t>
            </a:r>
            <a:r>
              <a:rPr lang="en-GB" dirty="0" smtClean="0"/>
              <a:t> der </a:t>
            </a:r>
            <a:r>
              <a:rPr lang="en-GB" dirty="0" err="1" smtClean="0"/>
              <a:t>Verdauung</a:t>
            </a:r>
            <a:r>
              <a:rPr lang="en-GB" dirty="0" smtClean="0"/>
              <a:t> ab.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“Die </a:t>
            </a:r>
            <a:r>
              <a:rPr lang="en-GB" dirty="0" err="1" smtClean="0"/>
              <a:t>fünf</a:t>
            </a:r>
            <a:r>
              <a:rPr lang="en-GB" dirty="0" smtClean="0"/>
              <a:t> </a:t>
            </a:r>
            <a:r>
              <a:rPr lang="en-GB" dirty="0" err="1" smtClean="0"/>
              <a:t>Geschmäcker</a:t>
            </a:r>
            <a:r>
              <a:rPr lang="en-GB" dirty="0" smtClean="0"/>
              <a:t> </a:t>
            </a:r>
            <a:r>
              <a:rPr lang="en-GB" dirty="0" err="1" smtClean="0"/>
              <a:t>reisen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den </a:t>
            </a:r>
            <a:r>
              <a:rPr lang="en-GB" dirty="0" err="1" smtClean="0"/>
              <a:t>jeweiligen</a:t>
            </a:r>
            <a:r>
              <a:rPr lang="en-GB" dirty="0" smtClean="0"/>
              <a:t> </a:t>
            </a:r>
            <a:r>
              <a:rPr lang="en-GB" dirty="0" err="1" smtClean="0"/>
              <a:t>Organen</a:t>
            </a:r>
            <a:r>
              <a:rPr lang="en-GB" dirty="0" smtClean="0"/>
              <a:t>”. Der </a:t>
            </a:r>
            <a:r>
              <a:rPr lang="en-GB" dirty="0" err="1" smtClean="0"/>
              <a:t>Geschmack</a:t>
            </a:r>
            <a:r>
              <a:rPr lang="en-GB" dirty="0" smtClean="0"/>
              <a:t> </a:t>
            </a:r>
            <a:r>
              <a:rPr lang="en-GB" dirty="0" err="1" smtClean="0"/>
              <a:t>ist</a:t>
            </a:r>
            <a:r>
              <a:rPr lang="en-GB" dirty="0" smtClean="0"/>
              <a:t> das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zweit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wichtigste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Kriterium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Einteilung</a:t>
            </a:r>
            <a:r>
              <a:rPr lang="en-GB" baseline="0" dirty="0" smtClean="0"/>
              <a:t> der </a:t>
            </a:r>
            <a:r>
              <a:rPr lang="en-GB" baseline="0" dirty="0" err="1" smtClean="0"/>
              <a:t>Nahrungsmittel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bestimmt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maßgeblich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ihre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Wirkung</a:t>
            </a:r>
            <a:r>
              <a:rPr lang="en-GB" baseline="0" dirty="0" smtClean="0"/>
              <a:t> auf den </a:t>
            </a:r>
            <a:r>
              <a:rPr lang="en-GB" baseline="0" dirty="0" err="1" smtClean="0"/>
              <a:t>Körper</a:t>
            </a:r>
            <a:r>
              <a:rPr lang="en-GB" baseline="0" dirty="0" smtClean="0"/>
              <a:t>. Die </a:t>
            </a:r>
            <a:r>
              <a:rPr lang="en-GB" baseline="0" dirty="0" err="1" smtClean="0"/>
              <a:t>fünf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Geschmacksrichtungen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haben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bezug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den </a:t>
            </a:r>
            <a:r>
              <a:rPr lang="en-GB" baseline="0" dirty="0" err="1" smtClean="0"/>
              <a:t>fünf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Elementen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77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Kleine </a:t>
            </a:r>
            <a:r>
              <a:rPr lang="en-GB" dirty="0" err="1" smtClean="0"/>
              <a:t>Mengen</a:t>
            </a:r>
            <a:r>
              <a:rPr lang="en-GB" dirty="0" smtClean="0"/>
              <a:t> des </a:t>
            </a:r>
            <a:r>
              <a:rPr lang="en-GB" dirty="0" err="1" smtClean="0"/>
              <a:t>entsprechenden</a:t>
            </a:r>
            <a:r>
              <a:rPr lang="en-GB" dirty="0" smtClean="0"/>
              <a:t> </a:t>
            </a:r>
            <a:r>
              <a:rPr lang="en-GB" dirty="0" err="1" smtClean="0"/>
              <a:t>Geschmacks</a:t>
            </a:r>
            <a:r>
              <a:rPr lang="en-GB" dirty="0" smtClean="0"/>
              <a:t> </a:t>
            </a:r>
            <a:r>
              <a:rPr lang="en-GB" dirty="0" err="1" smtClean="0"/>
              <a:t>regen</a:t>
            </a:r>
            <a:r>
              <a:rPr lang="en-GB" dirty="0" smtClean="0"/>
              <a:t> die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Funktion</a:t>
            </a:r>
            <a:r>
              <a:rPr lang="en-GB" baseline="0" dirty="0" smtClean="0"/>
              <a:t> des </a:t>
            </a:r>
            <a:r>
              <a:rPr lang="en-GB" baseline="0" dirty="0" err="1" smtClean="0"/>
              <a:t>jeweiligen</a:t>
            </a:r>
            <a:r>
              <a:rPr lang="en-GB" baseline="0" dirty="0" smtClean="0"/>
              <a:t> Elements an, </a:t>
            </a:r>
            <a:r>
              <a:rPr lang="en-GB" baseline="0" dirty="0" err="1" smtClean="0"/>
              <a:t>während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Übermaß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diese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hemmen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Ungleichgewicht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führen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können</a:t>
            </a:r>
            <a:r>
              <a:rPr lang="en-GB" baseline="0" dirty="0" smtClean="0"/>
              <a:t>. Die </a:t>
            </a:r>
            <a:r>
              <a:rPr lang="en-GB" baseline="0" dirty="0" err="1" smtClean="0"/>
              <a:t>Geschmäcker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haben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über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Verbindungen</a:t>
            </a:r>
            <a:r>
              <a:rPr lang="en-GB" baseline="0" dirty="0" smtClean="0"/>
              <a:t> der </a:t>
            </a:r>
            <a:r>
              <a:rPr lang="en-GB" baseline="0" dirty="0" err="1" smtClean="0"/>
              <a:t>Elemente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untereinander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zusätzlich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weiteres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Wirkspektrum</a:t>
            </a:r>
            <a:r>
              <a:rPr lang="en-GB" baseline="0" dirty="0" smtClean="0"/>
              <a:t>. Z.B.: bitterer </a:t>
            </a:r>
            <a:r>
              <a:rPr lang="en-GB" baseline="0" dirty="0" err="1" smtClean="0"/>
              <a:t>Geschmack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Feuer</a:t>
            </a:r>
            <a:r>
              <a:rPr lang="en-GB" baseline="0" dirty="0" smtClean="0"/>
              <a:t>) </a:t>
            </a:r>
            <a:r>
              <a:rPr lang="en-GB" baseline="0" dirty="0" err="1" smtClean="0"/>
              <a:t>wirkt</a:t>
            </a:r>
            <a:r>
              <a:rPr lang="en-GB" baseline="0" dirty="0" smtClean="0"/>
              <a:t> auf die </a:t>
            </a:r>
            <a:r>
              <a:rPr lang="en-GB" baseline="0" dirty="0" err="1" smtClean="0"/>
              <a:t>Erde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Magen</a:t>
            </a:r>
            <a:r>
              <a:rPr lang="en-GB" baseline="0" dirty="0" smtClean="0"/>
              <a:t>) –Espresso. Der </a:t>
            </a:r>
            <a:r>
              <a:rPr lang="en-GB" baseline="0" dirty="0" err="1" smtClean="0"/>
              <a:t>süße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Geschmack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Erde</a:t>
            </a:r>
            <a:r>
              <a:rPr lang="en-GB" baseline="0" dirty="0" smtClean="0"/>
              <a:t>) </a:t>
            </a:r>
            <a:r>
              <a:rPr lang="en-GB" baseline="0" dirty="0" err="1" smtClean="0"/>
              <a:t>bedeuchtet</a:t>
            </a:r>
            <a:r>
              <a:rPr lang="en-GB" baseline="0" dirty="0" smtClean="0"/>
              <a:t> die Lunge (</a:t>
            </a:r>
            <a:r>
              <a:rPr lang="en-GB" baseline="0" dirty="0" err="1" smtClean="0"/>
              <a:t>Metall</a:t>
            </a:r>
            <a:r>
              <a:rPr lang="en-GB" baseline="0" dirty="0" smtClean="0"/>
              <a:t>) – </a:t>
            </a:r>
            <a:r>
              <a:rPr lang="en-GB" baseline="0" dirty="0" err="1" smtClean="0"/>
              <a:t>z.B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Milch</a:t>
            </a:r>
            <a:r>
              <a:rPr lang="en-GB" baseline="0" dirty="0" smtClean="0"/>
              <a:t> mit </a:t>
            </a:r>
            <a:r>
              <a:rPr lang="en-GB" baseline="0" dirty="0" err="1" smtClean="0"/>
              <a:t>Honig</a:t>
            </a:r>
            <a:r>
              <a:rPr lang="en-GB" baseline="0" dirty="0" smtClean="0"/>
              <a:t>. Der </a:t>
            </a:r>
            <a:r>
              <a:rPr lang="en-GB" baseline="0" dirty="0" err="1" smtClean="0"/>
              <a:t>scharf-warme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Geschmack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Metall</a:t>
            </a:r>
            <a:r>
              <a:rPr lang="en-GB" baseline="0" dirty="0" smtClean="0"/>
              <a:t>)  </a:t>
            </a:r>
            <a:r>
              <a:rPr lang="en-GB" baseline="0" dirty="0" err="1" smtClean="0"/>
              <a:t>stärkt</a:t>
            </a:r>
            <a:r>
              <a:rPr lang="en-GB" baseline="0" dirty="0" smtClean="0"/>
              <a:t> das </a:t>
            </a:r>
            <a:r>
              <a:rPr lang="en-GB" baseline="0" dirty="0" err="1" smtClean="0"/>
              <a:t>Nierenfeuer</a:t>
            </a:r>
            <a:r>
              <a:rPr lang="en-GB" baseline="0" dirty="0" smtClean="0"/>
              <a:t> (Salz).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30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Nährt</a:t>
            </a:r>
            <a:r>
              <a:rPr lang="en-GB" dirty="0" smtClean="0"/>
              <a:t>, </a:t>
            </a:r>
            <a:r>
              <a:rPr lang="en-GB" dirty="0" err="1" smtClean="0"/>
              <a:t>gibt</a:t>
            </a:r>
            <a:r>
              <a:rPr lang="en-GB" dirty="0" smtClean="0"/>
              <a:t> </a:t>
            </a:r>
            <a:r>
              <a:rPr lang="en-GB" dirty="0" err="1" smtClean="0"/>
              <a:t>Energie</a:t>
            </a:r>
            <a:r>
              <a:rPr lang="en-GB" dirty="0" smtClean="0"/>
              <a:t>, </a:t>
            </a:r>
            <a:r>
              <a:rPr lang="en-GB" dirty="0" err="1" smtClean="0"/>
              <a:t>stärkt</a:t>
            </a:r>
            <a:r>
              <a:rPr lang="en-GB" dirty="0" smtClean="0"/>
              <a:t> die </a:t>
            </a:r>
            <a:r>
              <a:rPr lang="en-GB" dirty="0" err="1" smtClean="0"/>
              <a:t>Verdauungskraft</a:t>
            </a:r>
            <a:r>
              <a:rPr lang="en-GB" dirty="0" smtClean="0"/>
              <a:t>. </a:t>
            </a:r>
            <a:r>
              <a:rPr lang="en-GB" dirty="0" err="1" smtClean="0"/>
              <a:t>Übermaß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schwächt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Verdauungsfunktion</a:t>
            </a:r>
            <a:r>
              <a:rPr lang="en-GB" baseline="0" dirty="0" smtClean="0"/>
              <a:t>! Z.B. </a:t>
            </a:r>
            <a:r>
              <a:rPr lang="en-GB" baseline="0" dirty="0" err="1" smtClean="0"/>
              <a:t>rafffinierter</a:t>
            </a:r>
            <a:r>
              <a:rPr lang="en-GB" baseline="0" dirty="0" smtClean="0"/>
              <a:t> Zucker, </a:t>
            </a:r>
            <a:r>
              <a:rPr lang="en-GB" baseline="0" dirty="0" err="1" smtClean="0"/>
              <a:t>Süßspeisen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Mehlspeisen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Süßhunger</a:t>
            </a:r>
            <a:r>
              <a:rPr lang="en-GB" baseline="0" dirty="0" smtClean="0"/>
              <a:t>!</a:t>
            </a:r>
          </a:p>
          <a:p>
            <a:r>
              <a:rPr lang="en-GB" baseline="0" dirty="0" err="1" smtClean="0"/>
              <a:t>Harmonisiert</a:t>
            </a:r>
            <a:r>
              <a:rPr lang="en-GB" baseline="0" dirty="0" smtClean="0"/>
              <a:t>: extreme </a:t>
            </a:r>
            <a:r>
              <a:rPr lang="en-GB" baseline="0" dirty="0" err="1" smtClean="0"/>
              <a:t>Eigenschaften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anderer</a:t>
            </a:r>
            <a:r>
              <a:rPr lang="en-GB" baseline="0" dirty="0" smtClean="0"/>
              <a:t> NM </a:t>
            </a:r>
            <a:r>
              <a:rPr lang="en-GB" baseline="0" dirty="0" err="1" smtClean="0"/>
              <a:t>werden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abgeschwächt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z.b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süßholz</a:t>
            </a:r>
            <a:endParaRPr lang="en-GB" baseline="0" dirty="0" smtClean="0"/>
          </a:p>
          <a:p>
            <a:r>
              <a:rPr lang="en-GB" baseline="0" dirty="0" err="1" smtClean="0"/>
              <a:t>Süß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befeuchtet</a:t>
            </a:r>
            <a:r>
              <a:rPr lang="en-GB" baseline="0" dirty="0" smtClean="0"/>
              <a:t>: bei </a:t>
            </a:r>
            <a:r>
              <a:rPr lang="en-GB" baseline="0" dirty="0" err="1" smtClean="0"/>
              <a:t>trockenheitsproblematik</a:t>
            </a:r>
            <a:endParaRPr lang="en-GB" baseline="0" dirty="0" smtClean="0"/>
          </a:p>
          <a:p>
            <a:r>
              <a:rPr lang="en-GB" baseline="0" dirty="0" err="1" smtClean="0"/>
              <a:t>Beruhigt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besänftigt</a:t>
            </a:r>
            <a:r>
              <a:rPr lang="en-GB" baseline="0" dirty="0" smtClean="0"/>
              <a:t> den </a:t>
            </a:r>
            <a:r>
              <a:rPr lang="en-GB" baseline="0" dirty="0" err="1" smtClean="0"/>
              <a:t>geist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wird</a:t>
            </a:r>
            <a:r>
              <a:rPr lang="en-GB" baseline="0" dirty="0" smtClean="0"/>
              <a:t> oft bei </a:t>
            </a:r>
            <a:r>
              <a:rPr lang="en-GB" baseline="0" dirty="0" err="1" smtClean="0"/>
              <a:t>sorgen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ängsten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genützt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streß</a:t>
            </a:r>
            <a:r>
              <a:rPr lang="en-GB" baseline="0" dirty="0" smtClean="0"/>
              <a:t>- </a:t>
            </a:r>
            <a:r>
              <a:rPr lang="en-GB" baseline="0" dirty="0" err="1" smtClean="0"/>
              <a:t>schoko</a:t>
            </a:r>
            <a:r>
              <a:rPr lang="en-GB" baseline="0" dirty="0" smtClean="0"/>
              <a:t>). </a:t>
            </a:r>
          </a:p>
          <a:p>
            <a:r>
              <a:rPr lang="en-GB" baseline="0" dirty="0" err="1" smtClean="0"/>
              <a:t>Süß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ist</a:t>
            </a:r>
            <a:r>
              <a:rPr lang="en-GB" baseline="0" dirty="0" smtClean="0"/>
              <a:t> der </a:t>
            </a:r>
            <a:r>
              <a:rPr lang="en-GB" baseline="0" dirty="0" err="1" smtClean="0"/>
              <a:t>gegenpol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bitter. </a:t>
            </a:r>
            <a:r>
              <a:rPr lang="en-GB" baseline="0" dirty="0" err="1" smtClean="0"/>
              <a:t>Süß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befeuchtet</a:t>
            </a:r>
            <a:r>
              <a:rPr lang="en-GB" baseline="0" dirty="0" smtClean="0"/>
              <a:t>, bitter </a:t>
            </a:r>
            <a:r>
              <a:rPr lang="en-GB" baseline="0" dirty="0" err="1" smtClean="0"/>
              <a:t>trocknet</a:t>
            </a:r>
            <a:endParaRPr lang="en-GB" baseline="0" dirty="0" smtClean="0"/>
          </a:p>
          <a:p>
            <a:r>
              <a:rPr lang="en-GB" baseline="0" dirty="0" err="1" smtClean="0"/>
              <a:t>Auch</a:t>
            </a:r>
            <a:r>
              <a:rPr lang="en-GB" baseline="0" dirty="0" smtClean="0"/>
              <a:t> der </a:t>
            </a:r>
            <a:r>
              <a:rPr lang="en-GB" baseline="0" dirty="0" err="1" smtClean="0"/>
              <a:t>neutrale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geschmack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wird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erdelement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zugerechnet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wirkt</a:t>
            </a:r>
            <a:r>
              <a:rPr lang="en-GB" baseline="0" dirty="0" smtClean="0"/>
              <a:t> milder </a:t>
            </a:r>
            <a:r>
              <a:rPr lang="en-GB" baseline="0" dirty="0" err="1" smtClean="0"/>
              <a:t>als</a:t>
            </a:r>
            <a:r>
              <a:rPr lang="en-GB" baseline="0" dirty="0" smtClean="0"/>
              <a:t> der </a:t>
            </a:r>
            <a:r>
              <a:rPr lang="en-GB" baseline="0" dirty="0" err="1" smtClean="0"/>
              <a:t>süße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geschmack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leitet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überschüssige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feuchtigkeit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aus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körper</a:t>
            </a:r>
            <a:r>
              <a:rPr lang="en-GB" baseline="0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502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Vorsicht</a:t>
            </a:r>
            <a:r>
              <a:rPr lang="en-GB" dirty="0" smtClean="0"/>
              <a:t> </a:t>
            </a:r>
            <a:r>
              <a:rPr lang="en-GB" dirty="0" err="1" smtClean="0"/>
              <a:t>vor</a:t>
            </a:r>
            <a:r>
              <a:rPr lang="en-GB" dirty="0" smtClean="0"/>
              <a:t> </a:t>
            </a:r>
            <a:r>
              <a:rPr lang="en-GB" dirty="0" err="1" smtClean="0"/>
              <a:t>Übermaß</a:t>
            </a:r>
            <a:r>
              <a:rPr lang="en-GB" dirty="0" smtClean="0"/>
              <a:t> von </a:t>
            </a:r>
            <a:r>
              <a:rPr lang="en-GB" dirty="0" err="1" smtClean="0"/>
              <a:t>scharf</a:t>
            </a:r>
            <a:r>
              <a:rPr lang="en-GB" dirty="0" smtClean="0"/>
              <a:t>-warm/</a:t>
            </a:r>
            <a:r>
              <a:rPr lang="en-GB" dirty="0" err="1" smtClean="0"/>
              <a:t>heiß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trockener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Husten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Unruhe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Schlafstörungen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Bluthochdruck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Zittern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Reizbarkeit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Trockenheit</a:t>
            </a:r>
            <a:r>
              <a:rPr lang="en-GB" baseline="0" dirty="0" smtClean="0"/>
              <a:t>.</a:t>
            </a:r>
          </a:p>
          <a:p>
            <a:r>
              <a:rPr lang="en-GB" baseline="0" dirty="0" err="1" smtClean="0"/>
              <a:t>Gegenpol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sauer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Scharf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zerstreut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sauer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zieht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zusammen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bewahrt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82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Vorsicht</a:t>
            </a:r>
            <a:r>
              <a:rPr lang="en-GB" dirty="0" smtClean="0"/>
              <a:t> </a:t>
            </a:r>
            <a:r>
              <a:rPr lang="en-GB" dirty="0" err="1" smtClean="0"/>
              <a:t>vor</a:t>
            </a:r>
            <a:r>
              <a:rPr lang="en-GB" dirty="0" smtClean="0"/>
              <a:t> </a:t>
            </a:r>
            <a:r>
              <a:rPr lang="en-GB" dirty="0" err="1" smtClean="0"/>
              <a:t>Übermaß</a:t>
            </a:r>
            <a:r>
              <a:rPr lang="en-GB" dirty="0" smtClean="0"/>
              <a:t>! </a:t>
            </a:r>
            <a:r>
              <a:rPr lang="en-GB" dirty="0" err="1" smtClean="0"/>
              <a:t>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kommt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zu</a:t>
            </a:r>
            <a:r>
              <a:rPr lang="en-GB" baseline="0" dirty="0" smtClean="0"/>
              <a:t> Hitze und </a:t>
            </a:r>
            <a:r>
              <a:rPr lang="en-GB" baseline="0" dirty="0" err="1" smtClean="0"/>
              <a:t>Trockenheit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dem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Verlangen</a:t>
            </a:r>
            <a:r>
              <a:rPr lang="en-GB" baseline="0" dirty="0" smtClean="0"/>
              <a:t> nach </a:t>
            </a:r>
            <a:r>
              <a:rPr lang="en-GB" baseline="0" dirty="0" err="1" smtClean="0"/>
              <a:t>Befeuchtendem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z.B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Süßigkeiten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Übergewicht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Bluthochdruck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trockene</a:t>
            </a:r>
            <a:r>
              <a:rPr lang="en-GB" baseline="0" dirty="0" smtClean="0"/>
              <a:t> Haut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65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Meist auch kühlende Wirkung, z.B. Früchte, Tomaten, Sprossen, Milchprodukte</a:t>
            </a:r>
          </a:p>
          <a:p>
            <a:r>
              <a:rPr lang="de-DE" dirty="0" smtClean="0"/>
              <a:t>Kühlende</a:t>
            </a:r>
            <a:r>
              <a:rPr lang="de-DE" baseline="0" dirty="0" smtClean="0"/>
              <a:t> Wirkung günstig bei Sommerhitze, Hitze in Leber und GB, Stress, Zorn, Ärger</a:t>
            </a:r>
          </a:p>
          <a:p>
            <a:r>
              <a:rPr lang="de-DE" baseline="0" dirty="0" smtClean="0"/>
              <a:t>Übermaß: sauer/zusammenziehende NM können den </a:t>
            </a:r>
            <a:r>
              <a:rPr lang="de-DE" baseline="0" dirty="0" err="1" smtClean="0"/>
              <a:t>Enrgiefluss</a:t>
            </a:r>
            <a:r>
              <a:rPr lang="de-DE" baseline="0" dirty="0" smtClean="0"/>
              <a:t> behindern (Le Qi Stagnation) </a:t>
            </a:r>
          </a:p>
          <a:p>
            <a:r>
              <a:rPr lang="de-DE" baseline="0" dirty="0" smtClean="0"/>
              <a:t>Gegenpol zu scharf. Sauer sammelt, scharf zerstreut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Bitter-Kühl und bitter-kalt (</a:t>
            </a:r>
            <a:r>
              <a:rPr lang="de-DE" dirty="0" err="1" smtClean="0"/>
              <a:t>z.B</a:t>
            </a:r>
            <a:r>
              <a:rPr lang="de-DE" dirty="0" smtClean="0"/>
              <a:t> Bittersalat)</a:t>
            </a:r>
            <a:r>
              <a:rPr lang="de-DE" baseline="0" dirty="0" smtClean="0"/>
              <a:t> kühlt Hitze und beruhigt Aufregung (Herzfeuer). Leitet das Feuer nach unten ab. Bitter- warm stärkt das Herz-Qi, z.B. Kaffee (geistig wach). Übermaß führt zu Erschöpfung des Herzens, Unruhe, Schlafstörungen</a:t>
            </a:r>
          </a:p>
          <a:p>
            <a:r>
              <a:rPr lang="de-DE" baseline="0" dirty="0" smtClean="0"/>
              <a:t>Bitter fördert die </a:t>
            </a:r>
            <a:r>
              <a:rPr lang="de-DE" baseline="0" dirty="0" err="1" smtClean="0"/>
              <a:t>harnausscheidung</a:t>
            </a:r>
            <a:r>
              <a:rPr lang="de-DE" baseline="0" dirty="0" smtClean="0"/>
              <a:t>, wirkt trocknend, günstig bei Wasseransammlungen, Übergewicht</a:t>
            </a:r>
          </a:p>
          <a:p>
            <a:r>
              <a:rPr lang="de-DE" baseline="0" dirty="0" smtClean="0"/>
              <a:t>Vorsicht bei Trockenheit, Blutarmut, Verstopfung. Übermaß: trockene Haut, trockener Husten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Spezielle</a:t>
            </a:r>
            <a:r>
              <a:rPr lang="en-GB" dirty="0" smtClean="0"/>
              <a:t> </a:t>
            </a:r>
            <a:r>
              <a:rPr lang="en-GB" dirty="0" err="1" smtClean="0"/>
              <a:t>Zubereitungsmethoden</a:t>
            </a:r>
            <a:r>
              <a:rPr lang="en-GB" dirty="0" smtClean="0"/>
              <a:t>: Kochen mit </a:t>
            </a:r>
            <a:r>
              <a:rPr lang="en-GB" dirty="0" err="1" smtClean="0"/>
              <a:t>Honig</a:t>
            </a:r>
            <a:r>
              <a:rPr lang="en-GB" dirty="0" smtClean="0"/>
              <a:t> (</a:t>
            </a:r>
            <a:r>
              <a:rPr lang="en-GB" dirty="0" err="1" smtClean="0"/>
              <a:t>befeuchten</a:t>
            </a:r>
            <a:r>
              <a:rPr lang="en-GB" dirty="0" smtClean="0"/>
              <a:t>, </a:t>
            </a:r>
            <a:r>
              <a:rPr lang="en-GB" dirty="0" err="1" smtClean="0"/>
              <a:t>zb</a:t>
            </a:r>
            <a:r>
              <a:rPr lang="en-GB" dirty="0" smtClean="0"/>
              <a:t> Rettich</a:t>
            </a:r>
            <a:r>
              <a:rPr lang="en-GB" baseline="0" dirty="0" smtClean="0"/>
              <a:t> in </a:t>
            </a:r>
            <a:r>
              <a:rPr lang="en-GB" baseline="0" dirty="0" err="1" smtClean="0"/>
              <a:t>honig</a:t>
            </a:r>
            <a:r>
              <a:rPr lang="en-GB" baseline="0" dirty="0" smtClean="0"/>
              <a:t>)</a:t>
            </a:r>
          </a:p>
          <a:p>
            <a:r>
              <a:rPr lang="en-GB" baseline="0" dirty="0" smtClean="0"/>
              <a:t>Kochen mit Alkohol: </a:t>
            </a:r>
            <a:r>
              <a:rPr lang="en-GB" baseline="0" dirty="0" err="1" smtClean="0"/>
              <a:t>erwärmend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zerstreuend</a:t>
            </a:r>
            <a:r>
              <a:rPr lang="en-GB" baseline="0" dirty="0" smtClean="0"/>
              <a:t>. Bei </a:t>
            </a:r>
            <a:r>
              <a:rPr lang="en-GB" baseline="0" dirty="0" err="1" smtClean="0"/>
              <a:t>Kälteschmert</a:t>
            </a:r>
            <a:endParaRPr lang="en-GB" baseline="0" dirty="0" smtClean="0"/>
          </a:p>
          <a:p>
            <a:r>
              <a:rPr lang="en-GB" baseline="0" dirty="0" err="1" smtClean="0"/>
              <a:t>Fermentieren</a:t>
            </a:r>
            <a:r>
              <a:rPr lang="en-GB" baseline="0" dirty="0" smtClean="0"/>
              <a:t> oder in </a:t>
            </a:r>
            <a:r>
              <a:rPr lang="en-GB" baseline="0" dirty="0" err="1" smtClean="0"/>
              <a:t>essig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einlegen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zusammenziehend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kühlend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säfte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bewahrend</a:t>
            </a:r>
            <a:endParaRPr lang="en-GB" baseline="0" dirty="0" smtClean="0"/>
          </a:p>
          <a:p>
            <a:r>
              <a:rPr lang="en-GB" baseline="0" dirty="0" smtClean="0"/>
              <a:t>Kochen mit </a:t>
            </a:r>
            <a:r>
              <a:rPr lang="en-GB" baseline="0" dirty="0" err="1" smtClean="0"/>
              <a:t>salz</a:t>
            </a:r>
            <a:r>
              <a:rPr lang="en-GB" baseline="0" dirty="0" smtClean="0"/>
              <a:t> oder in Salz </a:t>
            </a:r>
            <a:r>
              <a:rPr lang="en-GB" baseline="0" dirty="0" err="1" smtClean="0"/>
              <a:t>einlegen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verstärkt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wirkung</a:t>
            </a:r>
            <a:r>
              <a:rPr lang="en-GB" baseline="0" dirty="0" smtClean="0"/>
              <a:t> auf die </a:t>
            </a:r>
            <a:r>
              <a:rPr lang="en-GB" baseline="0" dirty="0" err="1" smtClean="0"/>
              <a:t>niere</a:t>
            </a:r>
            <a:endParaRPr lang="en-GB" baseline="0" dirty="0" smtClean="0"/>
          </a:p>
          <a:p>
            <a:r>
              <a:rPr lang="en-GB" baseline="0" dirty="0" err="1" smtClean="0"/>
              <a:t>Rösten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wärmend</a:t>
            </a:r>
            <a:r>
              <a:rPr lang="en-GB" baseline="0" dirty="0" smtClean="0"/>
              <a:t> und </a:t>
            </a:r>
            <a:r>
              <a:rPr lang="en-GB" baseline="0" dirty="0" err="1" smtClean="0"/>
              <a:t>trocknend</a:t>
            </a:r>
            <a:r>
              <a:rPr lang="en-GB" baseline="0" dirty="0" smtClean="0"/>
              <a:t>, bei </a:t>
            </a:r>
            <a:r>
              <a:rPr lang="en-GB" baseline="0" dirty="0" err="1" smtClean="0"/>
              <a:t>übergewicht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1059-938C-4F2F-B8A8-BEFEC449E01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3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17008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5410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4837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Grafik 7" descr="SHN Logo weis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84168" y="332656"/>
            <a:ext cx="2749302" cy="1130810"/>
          </a:xfrm>
          <a:prstGeom prst="rect">
            <a:avLst/>
          </a:prstGeom>
        </p:spPr>
      </p:pic>
      <p:pic>
        <p:nvPicPr>
          <p:cNvPr id="1027" name="Picture 3" descr="Q:\Selbsthilfe Niere\Drucksorten\Logo\fertige Logos Farbe\SHN-Logo-gruen-auf-weiss-150x50.g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953000" y="171450"/>
            <a:ext cx="4048126" cy="1352550"/>
          </a:xfrm>
          <a:prstGeom prst="rect">
            <a:avLst/>
          </a:prstGeom>
          <a:noFill/>
        </p:spPr>
      </p:pic>
      <p:pic>
        <p:nvPicPr>
          <p:cNvPr id="1028" name="Picture 4" descr="\\mcp\Nieren\Selbsthilfe Niere\Drucksorten\Logo Novartis\novartis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81400" y="6365323"/>
            <a:ext cx="2133600" cy="363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B1C80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381000"/>
            <a:ext cx="5334000" cy="99060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Ernährung</a:t>
            </a:r>
            <a:r>
              <a:rPr lang="en-GB" b="1" dirty="0" smtClean="0"/>
              <a:t> nach den 5 </a:t>
            </a:r>
            <a:r>
              <a:rPr lang="en-GB" b="1" dirty="0" err="1" smtClean="0"/>
              <a:t>Elementen</a:t>
            </a:r>
            <a:endParaRPr lang="en-GB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239000" cy="2209800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13. September 2014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Novartis </a:t>
            </a:r>
            <a:r>
              <a:rPr lang="en-GB" sz="2400" dirty="0" err="1" smtClean="0">
                <a:solidFill>
                  <a:schemeClr val="tx1"/>
                </a:solidFill>
              </a:rPr>
              <a:t>Patienten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Akademie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1400" dirty="0" smtClean="0">
              <a:solidFill>
                <a:schemeClr val="tx1"/>
              </a:solidFill>
            </a:endParaRPr>
          </a:p>
          <a:p>
            <a:pPr algn="l"/>
            <a:r>
              <a:rPr lang="en-GB" sz="2400" dirty="0" err="1" smtClean="0">
                <a:solidFill>
                  <a:schemeClr val="tx1"/>
                </a:solidFill>
              </a:rPr>
              <a:t>Marlies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Geier</a:t>
            </a:r>
            <a:r>
              <a:rPr lang="en-GB" sz="2400" dirty="0" smtClean="0">
                <a:solidFill>
                  <a:schemeClr val="tx1"/>
                </a:solidFill>
              </a:rPr>
              <a:t>, M. </a:t>
            </a:r>
            <a:r>
              <a:rPr lang="en-GB" sz="2400" dirty="0" err="1" smtClean="0">
                <a:solidFill>
                  <a:schemeClr val="tx1"/>
                </a:solidFill>
              </a:rPr>
              <a:t>Tui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Dipl. </a:t>
            </a:r>
            <a:r>
              <a:rPr lang="en-GB" sz="2400" dirty="0" err="1" smtClean="0">
                <a:solidFill>
                  <a:schemeClr val="tx1"/>
                </a:solidFill>
              </a:rPr>
              <a:t>Ernährungsberaterin</a:t>
            </a:r>
            <a:r>
              <a:rPr lang="en-GB" sz="2400" dirty="0" smtClean="0">
                <a:solidFill>
                  <a:schemeClr val="tx1"/>
                </a:solidFill>
              </a:rPr>
              <a:t> nach T.C.M.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lies\Downloads\elemente_naehrend_gezeichnet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34" y="990600"/>
            <a:ext cx="4885566" cy="507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1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Die 5 </a:t>
            </a:r>
            <a:r>
              <a:rPr lang="en-GB" dirty="0" err="1" smtClean="0"/>
              <a:t>Geschmäcker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Sauer</a:t>
            </a:r>
          </a:p>
          <a:p>
            <a:r>
              <a:rPr lang="en-GB" dirty="0" smtClean="0"/>
              <a:t>Bitter</a:t>
            </a:r>
          </a:p>
          <a:p>
            <a:r>
              <a:rPr lang="en-GB" dirty="0" err="1" smtClean="0"/>
              <a:t>Süß</a:t>
            </a:r>
            <a:endParaRPr lang="en-GB" dirty="0" smtClean="0"/>
          </a:p>
          <a:p>
            <a:r>
              <a:rPr lang="en-GB" dirty="0" err="1" smtClean="0"/>
              <a:t>Scharf</a:t>
            </a:r>
            <a:endParaRPr lang="en-GB" dirty="0" smtClean="0"/>
          </a:p>
          <a:p>
            <a:r>
              <a:rPr lang="en-GB" dirty="0" err="1" smtClean="0"/>
              <a:t>Salzig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7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Der </a:t>
            </a:r>
            <a:r>
              <a:rPr lang="en-GB" dirty="0" err="1" smtClean="0"/>
              <a:t>süße</a:t>
            </a:r>
            <a:r>
              <a:rPr lang="en-GB" dirty="0"/>
              <a:t> </a:t>
            </a:r>
            <a:r>
              <a:rPr lang="en-GB" dirty="0" err="1" smtClean="0"/>
              <a:t>Geschmack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Element: </a:t>
            </a:r>
            <a:r>
              <a:rPr lang="en-GB" dirty="0" err="1" smtClean="0"/>
              <a:t>Erde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Organ: </a:t>
            </a:r>
            <a:r>
              <a:rPr lang="en-GB" dirty="0" err="1" smtClean="0"/>
              <a:t>Milz</a:t>
            </a:r>
            <a:r>
              <a:rPr lang="en-GB" dirty="0" smtClean="0"/>
              <a:t>/</a:t>
            </a:r>
            <a:r>
              <a:rPr lang="en-GB" dirty="0" err="1" smtClean="0"/>
              <a:t>Magen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Gibt</a:t>
            </a:r>
            <a:r>
              <a:rPr lang="en-GB" dirty="0" smtClean="0"/>
              <a:t> </a:t>
            </a:r>
            <a:r>
              <a:rPr lang="en-GB" dirty="0" err="1" smtClean="0"/>
              <a:t>Energie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Harmonisiert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Befeuchtet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Beruhigt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4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 </a:t>
            </a:r>
            <a:r>
              <a:rPr lang="en-GB" dirty="0" err="1" smtClean="0"/>
              <a:t>scharfe</a:t>
            </a:r>
            <a:r>
              <a:rPr lang="en-GB" dirty="0" smtClean="0"/>
              <a:t> </a:t>
            </a:r>
            <a:r>
              <a:rPr lang="en-GB" dirty="0" err="1" smtClean="0"/>
              <a:t>Geschmack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Element: </a:t>
            </a:r>
            <a:r>
              <a:rPr lang="en-GB" dirty="0" err="1" smtClean="0"/>
              <a:t>Metall</a:t>
            </a:r>
            <a:endParaRPr lang="en-GB" dirty="0" smtClean="0"/>
          </a:p>
          <a:p>
            <a:r>
              <a:rPr lang="en-GB" dirty="0" smtClean="0"/>
              <a:t>Organ: Lunge/</a:t>
            </a:r>
            <a:r>
              <a:rPr lang="en-GB" dirty="0" err="1" smtClean="0"/>
              <a:t>Dickdarm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Bewegt</a:t>
            </a:r>
            <a:r>
              <a:rPr lang="en-GB" dirty="0" smtClean="0"/>
              <a:t> Qi</a:t>
            </a:r>
          </a:p>
          <a:p>
            <a:r>
              <a:rPr lang="en-GB" dirty="0" err="1" smtClean="0"/>
              <a:t>Zerstreut</a:t>
            </a:r>
            <a:r>
              <a:rPr lang="en-GB" dirty="0" smtClean="0"/>
              <a:t> </a:t>
            </a:r>
            <a:r>
              <a:rPr lang="en-GB" dirty="0" err="1" smtClean="0"/>
              <a:t>Kälte</a:t>
            </a:r>
            <a:r>
              <a:rPr lang="en-GB" dirty="0" smtClean="0"/>
              <a:t>/Stagnation</a:t>
            </a:r>
          </a:p>
          <a:p>
            <a:r>
              <a:rPr lang="en-GB" dirty="0" err="1" smtClean="0"/>
              <a:t>Öffnet</a:t>
            </a:r>
            <a:r>
              <a:rPr lang="en-GB" dirty="0" smtClean="0"/>
              <a:t> die </a:t>
            </a:r>
            <a:r>
              <a:rPr lang="en-GB" dirty="0" err="1" smtClean="0"/>
              <a:t>Poren</a:t>
            </a:r>
            <a:endParaRPr lang="en-GB" dirty="0" smtClean="0"/>
          </a:p>
          <a:p>
            <a:r>
              <a:rPr lang="en-GB" dirty="0" err="1" smtClean="0"/>
              <a:t>Hebt</a:t>
            </a:r>
            <a:r>
              <a:rPr lang="en-GB" dirty="0" smtClean="0"/>
              <a:t> das Qi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5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 </a:t>
            </a:r>
            <a:r>
              <a:rPr lang="en-GB" dirty="0" err="1" smtClean="0"/>
              <a:t>salzige</a:t>
            </a:r>
            <a:r>
              <a:rPr lang="en-GB" dirty="0" smtClean="0"/>
              <a:t> </a:t>
            </a:r>
            <a:r>
              <a:rPr lang="en-GB" dirty="0" err="1" smtClean="0"/>
              <a:t>Geschmack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Element: Wasser</a:t>
            </a:r>
          </a:p>
          <a:p>
            <a:r>
              <a:rPr lang="en-GB" dirty="0" smtClean="0"/>
              <a:t>Organ: </a:t>
            </a:r>
            <a:r>
              <a:rPr lang="en-GB" dirty="0" err="1" smtClean="0"/>
              <a:t>Niere</a:t>
            </a:r>
            <a:r>
              <a:rPr lang="en-GB" dirty="0" smtClean="0"/>
              <a:t>/</a:t>
            </a:r>
            <a:r>
              <a:rPr lang="en-GB" dirty="0" err="1" smtClean="0"/>
              <a:t>Blase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Weicht</a:t>
            </a:r>
            <a:r>
              <a:rPr lang="en-GB" dirty="0" smtClean="0"/>
              <a:t> auf</a:t>
            </a:r>
          </a:p>
          <a:p>
            <a:r>
              <a:rPr lang="en-GB" dirty="0" err="1" smtClean="0"/>
              <a:t>Löst</a:t>
            </a:r>
            <a:r>
              <a:rPr lang="en-GB" dirty="0" smtClean="0"/>
              <a:t> </a:t>
            </a:r>
            <a:r>
              <a:rPr lang="en-GB" dirty="0" err="1" smtClean="0"/>
              <a:t>Schleimansammlungen</a:t>
            </a:r>
            <a:endParaRPr lang="en-GB" dirty="0" smtClean="0"/>
          </a:p>
          <a:p>
            <a:r>
              <a:rPr lang="en-GB" dirty="0" err="1" smtClean="0"/>
              <a:t>Senkt</a:t>
            </a:r>
            <a:r>
              <a:rPr lang="en-GB" dirty="0" smtClean="0"/>
              <a:t> ab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4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 </a:t>
            </a:r>
            <a:r>
              <a:rPr lang="en-GB" dirty="0" err="1" smtClean="0"/>
              <a:t>saure</a:t>
            </a:r>
            <a:r>
              <a:rPr lang="en-GB" dirty="0" smtClean="0"/>
              <a:t> </a:t>
            </a:r>
            <a:r>
              <a:rPr lang="en-GB" dirty="0" err="1" smtClean="0"/>
              <a:t>Geschmack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Element: </a:t>
            </a:r>
            <a:r>
              <a:rPr lang="en-GB" dirty="0" err="1" smtClean="0"/>
              <a:t>Holz</a:t>
            </a:r>
            <a:endParaRPr lang="en-GB" dirty="0" smtClean="0"/>
          </a:p>
          <a:p>
            <a:r>
              <a:rPr lang="en-GB" dirty="0" smtClean="0"/>
              <a:t>Organ: </a:t>
            </a:r>
            <a:r>
              <a:rPr lang="en-GB" dirty="0" err="1" smtClean="0"/>
              <a:t>Leber</a:t>
            </a:r>
            <a:r>
              <a:rPr lang="en-GB" dirty="0" smtClean="0"/>
              <a:t>/</a:t>
            </a:r>
            <a:r>
              <a:rPr lang="en-GB" dirty="0" err="1" smtClean="0"/>
              <a:t>Gallenblase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Zieht</a:t>
            </a:r>
            <a:r>
              <a:rPr lang="en-GB" dirty="0" smtClean="0"/>
              <a:t> </a:t>
            </a:r>
            <a:r>
              <a:rPr lang="en-GB" dirty="0" err="1" smtClean="0"/>
              <a:t>zusammen</a:t>
            </a:r>
            <a:endParaRPr lang="en-GB" dirty="0" smtClean="0"/>
          </a:p>
          <a:p>
            <a:r>
              <a:rPr lang="en-GB" dirty="0" err="1" smtClean="0"/>
              <a:t>Sammelt</a:t>
            </a:r>
            <a:endParaRPr lang="en-GB" dirty="0" smtClean="0"/>
          </a:p>
          <a:p>
            <a:r>
              <a:rPr lang="en-GB" dirty="0" err="1" smtClean="0"/>
              <a:t>Bewahrt</a:t>
            </a:r>
            <a:r>
              <a:rPr lang="en-GB" dirty="0" smtClean="0"/>
              <a:t> die </a:t>
            </a:r>
            <a:r>
              <a:rPr lang="en-GB" dirty="0" err="1" smtClean="0"/>
              <a:t>Säfte</a:t>
            </a:r>
            <a:endParaRPr lang="en-GB" dirty="0" smtClean="0"/>
          </a:p>
          <a:p>
            <a:r>
              <a:rPr lang="en-GB" dirty="0" err="1" smtClean="0"/>
              <a:t>Leitet</a:t>
            </a:r>
            <a:r>
              <a:rPr lang="en-GB" dirty="0" smtClean="0"/>
              <a:t> </a:t>
            </a:r>
            <a:r>
              <a:rPr lang="en-GB" dirty="0" err="1" smtClean="0"/>
              <a:t>nach</a:t>
            </a:r>
            <a:r>
              <a:rPr lang="en-GB" dirty="0" smtClean="0"/>
              <a:t> </a:t>
            </a:r>
            <a:r>
              <a:rPr lang="en-GB" dirty="0" err="1" smtClean="0"/>
              <a:t>unten</a:t>
            </a:r>
            <a:r>
              <a:rPr lang="en-GB" dirty="0" smtClean="0"/>
              <a:t> und </a:t>
            </a:r>
            <a:r>
              <a:rPr lang="en-GB" dirty="0" err="1" smtClean="0"/>
              <a:t>innen</a:t>
            </a:r>
            <a:endParaRPr lang="en-GB" dirty="0" smtClean="0"/>
          </a:p>
          <a:p>
            <a:r>
              <a:rPr lang="en-GB" dirty="0" err="1" smtClean="0"/>
              <a:t>Schließt</a:t>
            </a:r>
            <a:r>
              <a:rPr lang="en-GB" dirty="0" smtClean="0"/>
              <a:t> die </a:t>
            </a:r>
            <a:r>
              <a:rPr lang="en-GB" dirty="0" err="1" smtClean="0"/>
              <a:t>Poren</a:t>
            </a:r>
            <a:r>
              <a:rPr lang="en-GB" dirty="0" smtClean="0"/>
              <a:t> (</a:t>
            </a:r>
            <a:r>
              <a:rPr lang="en-GB" dirty="0" err="1" smtClean="0"/>
              <a:t>Vorsicht</a:t>
            </a:r>
            <a:r>
              <a:rPr lang="en-GB" dirty="0" smtClean="0"/>
              <a:t> </a:t>
            </a:r>
            <a:r>
              <a:rPr lang="en-GB" dirty="0" err="1" smtClean="0"/>
              <a:t>bei</a:t>
            </a:r>
            <a:r>
              <a:rPr lang="en-GB" dirty="0" smtClean="0"/>
              <a:t> </a:t>
            </a:r>
            <a:r>
              <a:rPr lang="en-GB" dirty="0" err="1" smtClean="0"/>
              <a:t>Verkühlung</a:t>
            </a:r>
            <a:r>
              <a:rPr lang="en-GB" dirty="0" smtClean="0"/>
              <a:t>!)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8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bittere Geschmack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Element: Feuer</a:t>
            </a:r>
          </a:p>
          <a:p>
            <a:r>
              <a:rPr lang="de-DE" dirty="0" smtClean="0"/>
              <a:t>Organ: Herz/Dünndarm</a:t>
            </a:r>
          </a:p>
          <a:p>
            <a:endParaRPr lang="de-DE" dirty="0" smtClean="0"/>
          </a:p>
          <a:p>
            <a:r>
              <a:rPr lang="de-DE" dirty="0" smtClean="0"/>
              <a:t>Trocknet</a:t>
            </a:r>
          </a:p>
          <a:p>
            <a:r>
              <a:rPr lang="de-DE" dirty="0" smtClean="0"/>
              <a:t>Wirkt entzündungshemmend</a:t>
            </a:r>
          </a:p>
          <a:p>
            <a:r>
              <a:rPr lang="de-DE" dirty="0" smtClean="0"/>
              <a:t>Leitet aus</a:t>
            </a:r>
          </a:p>
          <a:p>
            <a:r>
              <a:rPr lang="de-DE" dirty="0" smtClean="0"/>
              <a:t>Senkt ab</a:t>
            </a:r>
          </a:p>
          <a:p>
            <a:r>
              <a:rPr lang="de-DE" dirty="0" smtClean="0"/>
              <a:t>Entgiftet</a:t>
            </a:r>
          </a:p>
          <a:p>
            <a:r>
              <a:rPr lang="de-DE" dirty="0" smtClean="0"/>
              <a:t>Fördert in kleinen Mengen die Verdauung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00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Zubereitungsmethoden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Yangisieren</a:t>
            </a:r>
            <a:r>
              <a:rPr lang="en-GB" dirty="0" smtClean="0"/>
              <a:t>: </a:t>
            </a:r>
            <a:r>
              <a:rPr lang="en-GB" dirty="0" err="1" smtClean="0"/>
              <a:t>dadurch</a:t>
            </a:r>
            <a:r>
              <a:rPr lang="en-GB" dirty="0" smtClean="0"/>
              <a:t> </a:t>
            </a:r>
            <a:r>
              <a:rPr lang="en-GB" dirty="0" err="1" smtClean="0"/>
              <a:t>wirkt</a:t>
            </a:r>
            <a:r>
              <a:rPr lang="en-GB" dirty="0" smtClean="0"/>
              <a:t> </a:t>
            </a:r>
            <a:r>
              <a:rPr lang="en-GB" dirty="0" err="1" smtClean="0"/>
              <a:t>eine</a:t>
            </a:r>
            <a:r>
              <a:rPr lang="en-GB" dirty="0" smtClean="0"/>
              <a:t> </a:t>
            </a:r>
            <a:r>
              <a:rPr lang="en-GB" dirty="0" err="1" smtClean="0"/>
              <a:t>Speise</a:t>
            </a:r>
            <a:r>
              <a:rPr lang="en-GB" dirty="0" smtClean="0"/>
              <a:t> </a:t>
            </a:r>
            <a:r>
              <a:rPr lang="en-GB" dirty="0" err="1" smtClean="0"/>
              <a:t>wärmender</a:t>
            </a:r>
            <a:r>
              <a:rPr lang="en-GB" dirty="0" smtClean="0"/>
              <a:t>. Z.B.: </a:t>
            </a:r>
            <a:r>
              <a:rPr lang="en-GB" dirty="0" err="1" smtClean="0"/>
              <a:t>Grillen</a:t>
            </a:r>
            <a:r>
              <a:rPr lang="en-GB" dirty="0" smtClean="0"/>
              <a:t>, </a:t>
            </a:r>
            <a:r>
              <a:rPr lang="en-GB" dirty="0" err="1" smtClean="0"/>
              <a:t>lange</a:t>
            </a:r>
            <a:r>
              <a:rPr lang="en-GB" dirty="0" smtClean="0"/>
              <a:t> </a:t>
            </a:r>
            <a:r>
              <a:rPr lang="en-GB" dirty="0" err="1" smtClean="0"/>
              <a:t>Kochzeiten</a:t>
            </a:r>
            <a:r>
              <a:rPr lang="en-GB" dirty="0" smtClean="0"/>
              <a:t>, </a:t>
            </a:r>
            <a:r>
              <a:rPr lang="en-GB" dirty="0" err="1" smtClean="0"/>
              <a:t>starke</a:t>
            </a:r>
            <a:r>
              <a:rPr lang="en-GB" dirty="0" smtClean="0"/>
              <a:t> Hitze, mit </a:t>
            </a:r>
            <a:r>
              <a:rPr lang="en-GB" dirty="0" err="1" smtClean="0"/>
              <a:t>Druck</a:t>
            </a:r>
            <a:r>
              <a:rPr lang="en-GB" dirty="0" smtClean="0"/>
              <a:t> kochen, </a:t>
            </a:r>
            <a:r>
              <a:rPr lang="en-GB" dirty="0" err="1" smtClean="0"/>
              <a:t>wärmende</a:t>
            </a:r>
            <a:r>
              <a:rPr lang="en-GB" dirty="0" smtClean="0"/>
              <a:t> </a:t>
            </a:r>
            <a:r>
              <a:rPr lang="en-GB" dirty="0" err="1" smtClean="0"/>
              <a:t>Gewürze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Yinisieren</a:t>
            </a:r>
            <a:r>
              <a:rPr lang="en-GB" dirty="0" smtClean="0"/>
              <a:t>: </a:t>
            </a:r>
            <a:r>
              <a:rPr lang="en-GB" dirty="0" err="1" smtClean="0"/>
              <a:t>kurze</a:t>
            </a:r>
            <a:r>
              <a:rPr lang="en-GB" dirty="0" smtClean="0"/>
              <a:t> </a:t>
            </a:r>
            <a:r>
              <a:rPr lang="en-GB" dirty="0" err="1" smtClean="0"/>
              <a:t>Garzeiten</a:t>
            </a:r>
            <a:r>
              <a:rPr lang="en-GB" dirty="0" smtClean="0"/>
              <a:t>, </a:t>
            </a:r>
            <a:r>
              <a:rPr lang="en-GB" dirty="0" err="1" smtClean="0"/>
              <a:t>Dämpfen</a:t>
            </a:r>
            <a:r>
              <a:rPr lang="en-GB" dirty="0" smtClean="0"/>
              <a:t>, Blanchieren, </a:t>
            </a:r>
            <a:r>
              <a:rPr lang="en-GB" dirty="0" err="1" smtClean="0"/>
              <a:t>kurz</a:t>
            </a:r>
            <a:r>
              <a:rPr lang="en-GB" dirty="0" smtClean="0"/>
              <a:t> in </a:t>
            </a:r>
            <a:r>
              <a:rPr lang="en-GB" dirty="0" err="1" smtClean="0"/>
              <a:t>viel</a:t>
            </a:r>
            <a:r>
              <a:rPr lang="en-GB" dirty="0" smtClean="0"/>
              <a:t> Wasser kochen, </a:t>
            </a:r>
            <a:r>
              <a:rPr lang="en-GB" dirty="0" err="1" smtClean="0"/>
              <a:t>keimen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2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Das </a:t>
            </a:r>
            <a:r>
              <a:rPr lang="en-GB" dirty="0" err="1" smtClean="0"/>
              <a:t>Organsystem</a:t>
            </a:r>
            <a:r>
              <a:rPr lang="en-GB" dirty="0" smtClean="0"/>
              <a:t> </a:t>
            </a:r>
            <a:r>
              <a:rPr lang="en-GB" dirty="0" err="1" smtClean="0"/>
              <a:t>Milz</a:t>
            </a:r>
            <a:r>
              <a:rPr lang="en-GB" dirty="0" smtClean="0"/>
              <a:t>/</a:t>
            </a:r>
            <a:r>
              <a:rPr lang="en-GB" dirty="0" err="1" smtClean="0"/>
              <a:t>Magen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Zuständig</a:t>
            </a:r>
            <a:r>
              <a:rPr lang="en-GB" dirty="0" smtClean="0"/>
              <a:t> </a:t>
            </a:r>
            <a:r>
              <a:rPr lang="en-GB" dirty="0" err="1" smtClean="0"/>
              <a:t>für</a:t>
            </a:r>
            <a:r>
              <a:rPr lang="en-GB" dirty="0" smtClean="0"/>
              <a:t> den </a:t>
            </a:r>
            <a:r>
              <a:rPr lang="en-GB" dirty="0" err="1" smtClean="0"/>
              <a:t>Verdauungsprozess</a:t>
            </a:r>
            <a:endParaRPr lang="en-GB" dirty="0" smtClean="0"/>
          </a:p>
          <a:p>
            <a:r>
              <a:rPr lang="en-GB" dirty="0" err="1" smtClean="0"/>
              <a:t>Quelle</a:t>
            </a:r>
            <a:r>
              <a:rPr lang="en-GB" dirty="0" smtClean="0"/>
              <a:t> von Qi und </a:t>
            </a:r>
            <a:r>
              <a:rPr lang="en-GB" dirty="0" err="1" smtClean="0"/>
              <a:t>Blut</a:t>
            </a:r>
            <a:endParaRPr lang="en-GB" dirty="0" smtClean="0"/>
          </a:p>
          <a:p>
            <a:r>
              <a:rPr lang="en-GB" dirty="0" err="1" smtClean="0"/>
              <a:t>Öffnet</a:t>
            </a:r>
            <a:r>
              <a:rPr lang="en-GB" dirty="0" smtClean="0"/>
              <a:t> sich in </a:t>
            </a:r>
            <a:r>
              <a:rPr lang="en-GB" dirty="0" err="1" smtClean="0"/>
              <a:t>Mund</a:t>
            </a:r>
            <a:r>
              <a:rPr lang="en-GB" dirty="0" smtClean="0"/>
              <a:t> und </a:t>
            </a:r>
            <a:r>
              <a:rPr lang="en-GB" dirty="0" err="1" smtClean="0"/>
              <a:t>Lippen</a:t>
            </a:r>
            <a:endParaRPr lang="en-GB" dirty="0" smtClean="0"/>
          </a:p>
          <a:p>
            <a:r>
              <a:rPr lang="en-GB" dirty="0" err="1" smtClean="0"/>
              <a:t>Braucht</a:t>
            </a:r>
            <a:r>
              <a:rPr lang="en-GB" dirty="0" smtClean="0"/>
              <a:t> </a:t>
            </a:r>
            <a:r>
              <a:rPr lang="en-GB" dirty="0" err="1" smtClean="0"/>
              <a:t>Verdauungsfeuer</a:t>
            </a:r>
            <a:r>
              <a:rPr lang="en-GB" dirty="0" smtClean="0"/>
              <a:t> von der </a:t>
            </a:r>
            <a:r>
              <a:rPr lang="en-GB" dirty="0" err="1" smtClean="0"/>
              <a:t>Niere</a:t>
            </a:r>
            <a:endParaRPr lang="en-GB" dirty="0" smtClean="0"/>
          </a:p>
          <a:p>
            <a:r>
              <a:rPr lang="en-GB" dirty="0" err="1" smtClean="0"/>
              <a:t>Gewebe</a:t>
            </a:r>
            <a:r>
              <a:rPr lang="en-GB" dirty="0" smtClean="0"/>
              <a:t>: </a:t>
            </a:r>
            <a:r>
              <a:rPr lang="en-GB" dirty="0" err="1" smtClean="0"/>
              <a:t>Bindegewebe</a:t>
            </a:r>
            <a:r>
              <a:rPr lang="en-GB" dirty="0" smtClean="0"/>
              <a:t>, </a:t>
            </a:r>
            <a:r>
              <a:rPr lang="en-GB" dirty="0" err="1" smtClean="0"/>
              <a:t>Fett</a:t>
            </a:r>
            <a:r>
              <a:rPr lang="en-GB" dirty="0" smtClean="0"/>
              <a:t>, </a:t>
            </a:r>
            <a:r>
              <a:rPr lang="en-GB" dirty="0" err="1" smtClean="0"/>
              <a:t>Muskelmasse</a:t>
            </a:r>
            <a:endParaRPr lang="en-GB" dirty="0" smtClean="0"/>
          </a:p>
          <a:p>
            <a:r>
              <a:rPr lang="en-GB" dirty="0" smtClean="0"/>
              <a:t>Yi- </a:t>
            </a:r>
            <a:r>
              <a:rPr lang="en-GB" dirty="0" err="1" smtClean="0"/>
              <a:t>analytisches</a:t>
            </a:r>
            <a:r>
              <a:rPr lang="en-GB" dirty="0" smtClean="0"/>
              <a:t> </a:t>
            </a:r>
            <a:r>
              <a:rPr lang="en-GB" dirty="0" err="1" smtClean="0"/>
              <a:t>Denken</a:t>
            </a:r>
            <a:r>
              <a:rPr lang="en-GB" dirty="0" smtClean="0"/>
              <a:t>, </a:t>
            </a:r>
            <a:r>
              <a:rPr lang="en-GB" dirty="0" err="1" smtClean="0"/>
              <a:t>Konzentration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007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Häufige Störungsbilder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Milz-Qi- Schwäche</a:t>
            </a:r>
          </a:p>
          <a:p>
            <a:pPr>
              <a:buNone/>
            </a:pPr>
            <a:r>
              <a:rPr lang="de-DE" dirty="0" smtClean="0"/>
              <a:t>		</a:t>
            </a:r>
            <a:r>
              <a:rPr lang="de-DE" sz="2400" dirty="0" smtClean="0"/>
              <a:t>Therapieprinzip: Mitte tonisieren</a:t>
            </a:r>
            <a:br>
              <a:rPr lang="de-DE" sz="2400" dirty="0" smtClean="0"/>
            </a:br>
            <a:r>
              <a:rPr lang="de-DE" sz="2400" dirty="0" smtClean="0"/>
              <a:t>	bei Schleimproblematik: Nässe und Schleim ausleiten</a:t>
            </a:r>
            <a:endParaRPr lang="de-DE" sz="1400" dirty="0" smtClean="0"/>
          </a:p>
          <a:p>
            <a:pPr>
              <a:buNone/>
            </a:pPr>
            <a:r>
              <a:rPr lang="de-DE" sz="1400" dirty="0" smtClean="0"/>
              <a:t>		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Magenfeuer</a:t>
            </a:r>
          </a:p>
          <a:p>
            <a:pPr>
              <a:buNone/>
            </a:pPr>
            <a:r>
              <a:rPr lang="de-DE" sz="1400" dirty="0" smtClean="0"/>
              <a:t>		</a:t>
            </a:r>
            <a:r>
              <a:rPr lang="de-DE" sz="2800" dirty="0" smtClean="0"/>
              <a:t>Therapieprinzip: beruhigen,</a:t>
            </a:r>
            <a:br>
              <a:rPr lang="de-DE" sz="2800" dirty="0" smtClean="0"/>
            </a:br>
            <a:r>
              <a:rPr lang="de-DE" sz="2800" dirty="0" smtClean="0"/>
              <a:t>	Magen stärken, Feuer beseitigen</a:t>
            </a:r>
            <a:endParaRPr lang="de-A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Grundprinzipien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800600"/>
          </a:xfrm>
        </p:spPr>
        <p:txBody>
          <a:bodyPr>
            <a:noAutofit/>
          </a:bodyPr>
          <a:lstStyle/>
          <a:p>
            <a:r>
              <a:rPr lang="en-GB" sz="2400" dirty="0" err="1"/>
              <a:t>Regionale</a:t>
            </a:r>
            <a:r>
              <a:rPr lang="en-GB" sz="2400" dirty="0"/>
              <a:t> und </a:t>
            </a:r>
            <a:r>
              <a:rPr lang="en-GB" sz="2400" dirty="0" err="1"/>
              <a:t>saisonale</a:t>
            </a:r>
            <a:r>
              <a:rPr lang="en-GB" sz="2400" dirty="0"/>
              <a:t> </a:t>
            </a:r>
            <a:r>
              <a:rPr lang="en-GB" sz="2400" dirty="0" err="1"/>
              <a:t>Nahrungsmittel</a:t>
            </a:r>
            <a:r>
              <a:rPr lang="en-GB" sz="2400" dirty="0"/>
              <a:t> sind </a:t>
            </a:r>
            <a:r>
              <a:rPr lang="en-GB" sz="2400" dirty="0" err="1"/>
              <a:t>zu</a:t>
            </a:r>
            <a:r>
              <a:rPr lang="en-GB" sz="2400" dirty="0"/>
              <a:t> </a:t>
            </a:r>
            <a:r>
              <a:rPr lang="en-GB" sz="2400" dirty="0" err="1" smtClean="0"/>
              <a:t>bevorzugen</a:t>
            </a:r>
            <a:endParaRPr lang="en-GB" sz="2400" dirty="0" smtClean="0"/>
          </a:p>
          <a:p>
            <a:r>
              <a:rPr lang="en-GB" sz="2400" dirty="0" err="1" smtClean="0"/>
              <a:t>Gekochte</a:t>
            </a:r>
            <a:r>
              <a:rPr lang="en-GB" sz="2400" dirty="0" smtClean="0"/>
              <a:t> </a:t>
            </a:r>
            <a:r>
              <a:rPr lang="en-GB" sz="2400" dirty="0" err="1" smtClean="0"/>
              <a:t>Speisen</a:t>
            </a:r>
            <a:r>
              <a:rPr lang="en-GB" sz="2400" dirty="0" smtClean="0"/>
              <a:t> sind </a:t>
            </a:r>
            <a:r>
              <a:rPr lang="en-GB" sz="2400" dirty="0" err="1" smtClean="0"/>
              <a:t>bekömmlicher</a:t>
            </a:r>
            <a:r>
              <a:rPr lang="en-GB" sz="2400" dirty="0" smtClean="0"/>
              <a:t> </a:t>
            </a:r>
            <a:r>
              <a:rPr lang="en-GB" sz="2400" dirty="0" err="1" smtClean="0"/>
              <a:t>als</a:t>
            </a:r>
            <a:r>
              <a:rPr lang="en-GB" sz="2400" dirty="0" smtClean="0"/>
              <a:t> Rohkost</a:t>
            </a:r>
          </a:p>
          <a:p>
            <a:r>
              <a:rPr lang="en-GB" sz="2400" dirty="0" err="1" smtClean="0"/>
              <a:t>Hochwertige</a:t>
            </a:r>
            <a:r>
              <a:rPr lang="en-GB" sz="2400" dirty="0" smtClean="0"/>
              <a:t> und </a:t>
            </a:r>
            <a:r>
              <a:rPr lang="en-GB" sz="2400" dirty="0" err="1" smtClean="0"/>
              <a:t>biologische</a:t>
            </a:r>
            <a:r>
              <a:rPr lang="en-GB" sz="2400" dirty="0" smtClean="0"/>
              <a:t> </a:t>
            </a:r>
            <a:r>
              <a:rPr lang="en-GB" sz="2400" dirty="0" err="1" smtClean="0"/>
              <a:t>Nahrungsmittel</a:t>
            </a:r>
            <a:r>
              <a:rPr lang="en-GB" sz="2400" dirty="0" smtClean="0"/>
              <a:t> sind </a:t>
            </a:r>
            <a:r>
              <a:rPr lang="en-GB" sz="2400" dirty="0" err="1" smtClean="0"/>
              <a:t>bekömmlicher</a:t>
            </a:r>
            <a:r>
              <a:rPr lang="en-GB" sz="2400" dirty="0" smtClean="0"/>
              <a:t> </a:t>
            </a:r>
            <a:r>
              <a:rPr lang="en-GB" sz="2400" dirty="0" err="1" smtClean="0"/>
              <a:t>als</a:t>
            </a:r>
            <a:r>
              <a:rPr lang="en-GB" sz="2400" dirty="0" smtClean="0"/>
              <a:t> “</a:t>
            </a:r>
            <a:r>
              <a:rPr lang="en-GB" sz="2400" dirty="0" err="1" smtClean="0"/>
              <a:t>Massenware</a:t>
            </a:r>
            <a:r>
              <a:rPr lang="en-GB" sz="2400" dirty="0" smtClean="0"/>
              <a:t>”</a:t>
            </a:r>
          </a:p>
          <a:p>
            <a:r>
              <a:rPr lang="en-GB" sz="2400" dirty="0" err="1" smtClean="0"/>
              <a:t>Eisgekühlte</a:t>
            </a:r>
            <a:r>
              <a:rPr lang="en-GB" sz="2400" dirty="0" smtClean="0"/>
              <a:t> </a:t>
            </a:r>
            <a:r>
              <a:rPr lang="en-GB" sz="2400" dirty="0" err="1" smtClean="0"/>
              <a:t>Speisen</a:t>
            </a:r>
            <a:r>
              <a:rPr lang="en-GB" sz="2400" dirty="0" smtClean="0"/>
              <a:t> und </a:t>
            </a:r>
            <a:r>
              <a:rPr lang="en-GB" sz="2400" dirty="0" err="1" smtClean="0"/>
              <a:t>Getränke</a:t>
            </a:r>
            <a:r>
              <a:rPr lang="en-GB" sz="2400" dirty="0" smtClean="0"/>
              <a:t> </a:t>
            </a:r>
            <a:r>
              <a:rPr lang="en-GB" sz="2400" dirty="0" err="1" smtClean="0"/>
              <a:t>schwächen</a:t>
            </a:r>
            <a:r>
              <a:rPr lang="en-GB" sz="2400" dirty="0" smtClean="0"/>
              <a:t> den </a:t>
            </a:r>
            <a:r>
              <a:rPr lang="en-GB" sz="2400" dirty="0" err="1" smtClean="0"/>
              <a:t>Verdauungstrakt</a:t>
            </a:r>
            <a:endParaRPr lang="en-GB" sz="2400" dirty="0" smtClean="0"/>
          </a:p>
          <a:p>
            <a:r>
              <a:rPr lang="en-GB" sz="2400" dirty="0" err="1" smtClean="0"/>
              <a:t>Weißmehl</a:t>
            </a:r>
            <a:r>
              <a:rPr lang="en-GB" sz="2400" dirty="0" smtClean="0"/>
              <a:t> und Produkte </a:t>
            </a:r>
            <a:r>
              <a:rPr lang="en-GB" sz="2400" dirty="0" err="1" smtClean="0"/>
              <a:t>daraus</a:t>
            </a:r>
            <a:r>
              <a:rPr lang="en-GB" sz="2400" dirty="0" smtClean="0"/>
              <a:t> </a:t>
            </a:r>
            <a:r>
              <a:rPr lang="en-GB" sz="2400" dirty="0" err="1" smtClean="0"/>
              <a:t>fördern</a:t>
            </a:r>
            <a:r>
              <a:rPr lang="en-GB" sz="2400" dirty="0" smtClean="0"/>
              <a:t> im </a:t>
            </a:r>
            <a:r>
              <a:rPr lang="en-GB" sz="2400" dirty="0" err="1" smtClean="0"/>
              <a:t>Übermaß</a:t>
            </a:r>
            <a:r>
              <a:rPr lang="en-GB" sz="2400" dirty="0" smtClean="0"/>
              <a:t> </a:t>
            </a:r>
            <a:r>
              <a:rPr lang="en-GB" sz="2400" dirty="0" err="1" smtClean="0"/>
              <a:t>Schleim</a:t>
            </a:r>
            <a:r>
              <a:rPr lang="en-GB" sz="2400" dirty="0" smtClean="0"/>
              <a:t> und </a:t>
            </a:r>
            <a:r>
              <a:rPr lang="en-GB" sz="2400" dirty="0" err="1" smtClean="0"/>
              <a:t>schwächen</a:t>
            </a:r>
            <a:r>
              <a:rPr lang="en-GB" sz="2400" dirty="0" smtClean="0"/>
              <a:t> das </a:t>
            </a:r>
            <a:r>
              <a:rPr lang="en-GB" sz="2400" dirty="0" err="1" smtClean="0"/>
              <a:t>Verdauungssystem</a:t>
            </a:r>
            <a:endParaRPr lang="en-GB" sz="2400" dirty="0" smtClean="0"/>
          </a:p>
          <a:p>
            <a:r>
              <a:rPr lang="en-GB" sz="2400" dirty="0" smtClean="0"/>
              <a:t>Das </a:t>
            </a:r>
            <a:r>
              <a:rPr lang="en-GB" sz="2400" dirty="0" err="1" smtClean="0"/>
              <a:t>Frühstück</a:t>
            </a:r>
            <a:r>
              <a:rPr lang="en-GB" sz="2400" dirty="0" smtClean="0"/>
              <a:t> </a:t>
            </a:r>
            <a:r>
              <a:rPr lang="en-GB" sz="2400" dirty="0" err="1" smtClean="0"/>
              <a:t>ist</a:t>
            </a:r>
            <a:r>
              <a:rPr lang="en-GB" sz="2400" dirty="0" smtClean="0"/>
              <a:t> die </a:t>
            </a:r>
            <a:r>
              <a:rPr lang="en-GB" sz="2400" dirty="0" err="1" smtClean="0"/>
              <a:t>wichtigste</a:t>
            </a:r>
            <a:r>
              <a:rPr lang="en-GB" sz="2400" dirty="0" smtClean="0"/>
              <a:t> </a:t>
            </a:r>
            <a:r>
              <a:rPr lang="en-GB" sz="2400" dirty="0" err="1" smtClean="0"/>
              <a:t>Mahlzeit</a:t>
            </a:r>
            <a:r>
              <a:rPr lang="en-GB" sz="2400" dirty="0" smtClean="0"/>
              <a:t> des </a:t>
            </a:r>
            <a:r>
              <a:rPr lang="en-GB" sz="2400" dirty="0" err="1" smtClean="0"/>
              <a:t>Tages</a:t>
            </a:r>
            <a:r>
              <a:rPr lang="en-GB" sz="2400" dirty="0" smtClean="0"/>
              <a:t> und </a:t>
            </a:r>
            <a:r>
              <a:rPr lang="en-GB" sz="2400" dirty="0" err="1" smtClean="0"/>
              <a:t>soll</a:t>
            </a:r>
            <a:r>
              <a:rPr lang="en-GB" sz="2400" dirty="0" smtClean="0"/>
              <a:t> </a:t>
            </a:r>
            <a:r>
              <a:rPr lang="en-GB" sz="2400" dirty="0" err="1" smtClean="0"/>
              <a:t>etwas</a:t>
            </a:r>
            <a:r>
              <a:rPr lang="en-GB" sz="2400" dirty="0" smtClean="0"/>
              <a:t> </a:t>
            </a:r>
            <a:r>
              <a:rPr lang="en-GB" sz="2400" dirty="0" err="1" smtClean="0"/>
              <a:t>Gekochtes</a:t>
            </a:r>
            <a:r>
              <a:rPr lang="en-GB" sz="2400" dirty="0" smtClean="0"/>
              <a:t> </a:t>
            </a:r>
            <a:r>
              <a:rPr lang="en-GB" sz="2400" dirty="0" err="1" smtClean="0"/>
              <a:t>sein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Milch</a:t>
            </a:r>
            <a:r>
              <a:rPr lang="en-GB" sz="2400" dirty="0" smtClean="0"/>
              <a:t> </a:t>
            </a:r>
            <a:r>
              <a:rPr lang="en-GB" sz="2400" dirty="0"/>
              <a:t>und </a:t>
            </a:r>
            <a:r>
              <a:rPr lang="en-GB" sz="2400" dirty="0" err="1"/>
              <a:t>Milchprodukte</a:t>
            </a:r>
            <a:r>
              <a:rPr lang="en-GB" sz="2400" dirty="0"/>
              <a:t> im </a:t>
            </a:r>
            <a:r>
              <a:rPr lang="en-GB" sz="2400" dirty="0" err="1"/>
              <a:t>Übemaß</a:t>
            </a:r>
            <a:r>
              <a:rPr lang="en-GB" sz="2400" dirty="0"/>
              <a:t> </a:t>
            </a:r>
            <a:r>
              <a:rPr lang="en-GB" sz="2400" dirty="0" err="1"/>
              <a:t>schwächen</a:t>
            </a:r>
            <a:r>
              <a:rPr lang="en-GB" sz="2400" dirty="0"/>
              <a:t> das </a:t>
            </a:r>
            <a:r>
              <a:rPr lang="en-GB" sz="2400" dirty="0" err="1" smtClean="0"/>
              <a:t>Verdauungssystem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2616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Das </a:t>
            </a:r>
            <a:r>
              <a:rPr lang="en-GB" dirty="0" err="1" smtClean="0"/>
              <a:t>Organsystem</a:t>
            </a:r>
            <a:r>
              <a:rPr lang="en-GB" dirty="0" smtClean="0"/>
              <a:t> Lunge/</a:t>
            </a:r>
            <a:r>
              <a:rPr lang="en-GB" dirty="0" err="1" smtClean="0"/>
              <a:t>Dickdarm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Kontrolliert</a:t>
            </a:r>
            <a:r>
              <a:rPr lang="en-GB" dirty="0" smtClean="0"/>
              <a:t> die </a:t>
            </a:r>
            <a:r>
              <a:rPr lang="en-GB" dirty="0" err="1" smtClean="0"/>
              <a:t>Atmung</a:t>
            </a:r>
            <a:endParaRPr lang="en-GB" dirty="0" smtClean="0"/>
          </a:p>
          <a:p>
            <a:r>
              <a:rPr lang="en-GB" dirty="0" err="1" smtClean="0"/>
              <a:t>Nimmt</a:t>
            </a:r>
            <a:r>
              <a:rPr lang="en-GB" dirty="0" smtClean="0"/>
              <a:t> das Qi </a:t>
            </a:r>
            <a:r>
              <a:rPr lang="en-GB" dirty="0" err="1" smtClean="0"/>
              <a:t>aus</a:t>
            </a:r>
            <a:r>
              <a:rPr lang="en-GB" dirty="0" smtClean="0"/>
              <a:t> der </a:t>
            </a:r>
            <a:r>
              <a:rPr lang="en-GB" dirty="0" err="1" smtClean="0"/>
              <a:t>Atemluft</a:t>
            </a:r>
            <a:r>
              <a:rPr lang="en-GB" dirty="0" smtClean="0"/>
              <a:t> auf</a:t>
            </a:r>
          </a:p>
          <a:p>
            <a:r>
              <a:rPr lang="en-GB" dirty="0" err="1" smtClean="0"/>
              <a:t>Verteilt</a:t>
            </a:r>
            <a:r>
              <a:rPr lang="en-GB" dirty="0" smtClean="0"/>
              <a:t> das Qi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ganzen</a:t>
            </a:r>
            <a:r>
              <a:rPr lang="en-GB" dirty="0" smtClean="0"/>
              <a:t> </a:t>
            </a:r>
            <a:r>
              <a:rPr lang="en-GB" dirty="0" err="1" smtClean="0"/>
              <a:t>Körper</a:t>
            </a:r>
            <a:endParaRPr lang="en-GB" dirty="0" smtClean="0"/>
          </a:p>
          <a:p>
            <a:r>
              <a:rPr lang="en-GB" dirty="0" err="1" smtClean="0"/>
              <a:t>Immunabwehr</a:t>
            </a:r>
            <a:endParaRPr lang="en-GB" dirty="0" smtClean="0"/>
          </a:p>
          <a:p>
            <a:r>
              <a:rPr lang="en-GB" dirty="0" err="1" smtClean="0"/>
              <a:t>Gewebe</a:t>
            </a:r>
            <a:r>
              <a:rPr lang="en-GB" dirty="0" smtClean="0"/>
              <a:t>: Haut</a:t>
            </a:r>
          </a:p>
          <a:p>
            <a:r>
              <a:rPr lang="en-GB" dirty="0" err="1" smtClean="0"/>
              <a:t>Beherbergt</a:t>
            </a:r>
            <a:r>
              <a:rPr lang="en-GB" dirty="0" smtClean="0"/>
              <a:t> die </a:t>
            </a:r>
            <a:r>
              <a:rPr lang="en-GB" dirty="0" err="1" smtClean="0"/>
              <a:t>Körperseele</a:t>
            </a:r>
            <a:r>
              <a:rPr lang="en-GB" dirty="0" smtClean="0"/>
              <a:t> “Po”(</a:t>
            </a:r>
            <a:r>
              <a:rPr lang="en-GB" dirty="0" err="1" smtClean="0"/>
              <a:t>Überlebensinstinkt</a:t>
            </a:r>
            <a:r>
              <a:rPr lang="en-GB" dirty="0" smtClean="0"/>
              <a:t>, </a:t>
            </a:r>
            <a:r>
              <a:rPr lang="en-GB" dirty="0" err="1" smtClean="0"/>
              <a:t>Überlebenswillen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2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Häufige Störungsbilder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Wind-Kälte Angriff</a:t>
            </a:r>
          </a:p>
          <a:p>
            <a:pPr>
              <a:buNone/>
            </a:pPr>
            <a:r>
              <a:rPr lang="de-DE" sz="2000" dirty="0" smtClean="0"/>
              <a:t>		</a:t>
            </a:r>
            <a:r>
              <a:rPr lang="de-DE" sz="2400" dirty="0" smtClean="0"/>
              <a:t>Therapieprinzip: zum Schwitzen bringen und erwärmen,</a:t>
            </a:r>
            <a:br>
              <a:rPr lang="de-DE" sz="2400" dirty="0" smtClean="0"/>
            </a:br>
            <a:r>
              <a:rPr lang="de-DE" sz="2400" dirty="0" smtClean="0"/>
              <a:t>	Lungen Qi tonisieren</a:t>
            </a: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3200" dirty="0" smtClean="0"/>
              <a:t>Wind-Hitze Angriff</a:t>
            </a:r>
          </a:p>
          <a:p>
            <a:pPr>
              <a:buNone/>
            </a:pPr>
            <a:r>
              <a:rPr lang="de-DE" sz="2000" dirty="0" smtClean="0"/>
              <a:t>		</a:t>
            </a:r>
            <a:r>
              <a:rPr lang="de-DE" sz="2400" dirty="0" smtClean="0"/>
              <a:t>Therapieprinzip: Poren öffnen und kühlen,</a:t>
            </a:r>
            <a:br>
              <a:rPr lang="de-DE" sz="2400" dirty="0" smtClean="0"/>
            </a:br>
            <a:r>
              <a:rPr lang="de-DE" sz="2400" dirty="0" smtClean="0"/>
              <a:t>	Lungen-Qi tonisieren</a:t>
            </a: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3200" dirty="0" smtClean="0"/>
              <a:t>Dickdarm Trockenheit</a:t>
            </a:r>
          </a:p>
          <a:p>
            <a:pPr>
              <a:buNone/>
            </a:pPr>
            <a:r>
              <a:rPr lang="de-DE" sz="2400" dirty="0" smtClean="0"/>
              <a:t>		Therapieprinzip: Dickdarm befeuchten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Organsystem Niere/Blase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Speichert die Nierenessenz (</a:t>
            </a:r>
            <a:r>
              <a:rPr lang="de-DE" dirty="0" err="1" smtClean="0"/>
              <a:t>Jing</a:t>
            </a:r>
            <a:r>
              <a:rPr lang="de-DE" dirty="0" smtClean="0"/>
              <a:t>)</a:t>
            </a:r>
          </a:p>
          <a:p>
            <a:r>
              <a:rPr lang="de-DE" dirty="0" smtClean="0"/>
              <a:t>Regiert das Nierenfeuer (Ming </a:t>
            </a:r>
            <a:r>
              <a:rPr lang="de-DE" dirty="0" err="1" smtClean="0"/>
              <a:t>Men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Kontrolliert die unteren Körperöffnungen</a:t>
            </a:r>
          </a:p>
          <a:p>
            <a:r>
              <a:rPr lang="de-DE" dirty="0" smtClean="0"/>
              <a:t>Reguliert den Wasserhaushalt</a:t>
            </a:r>
          </a:p>
          <a:p>
            <a:r>
              <a:rPr lang="de-DE" dirty="0" smtClean="0"/>
              <a:t>Gewebe: Zähne, Knochen, Haare</a:t>
            </a:r>
          </a:p>
          <a:p>
            <a:r>
              <a:rPr lang="de-DE" dirty="0" smtClean="0"/>
              <a:t>Regiert die Willenskraft (</a:t>
            </a:r>
            <a:r>
              <a:rPr lang="de-DE" dirty="0" err="1" smtClean="0"/>
              <a:t>Zhi</a:t>
            </a:r>
            <a:r>
              <a:rPr lang="de-DE" dirty="0" smtClean="0"/>
              <a:t>)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Häufige</a:t>
            </a:r>
            <a:r>
              <a:rPr lang="en-GB" dirty="0" smtClean="0"/>
              <a:t> </a:t>
            </a:r>
            <a:r>
              <a:rPr lang="en-GB" dirty="0" err="1" smtClean="0"/>
              <a:t>Störungsbilder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Nieren</a:t>
            </a:r>
            <a:r>
              <a:rPr lang="en-GB" dirty="0" smtClean="0"/>
              <a:t>-Yin-</a:t>
            </a:r>
            <a:r>
              <a:rPr lang="en-GB" dirty="0" err="1" smtClean="0"/>
              <a:t>Mangel</a:t>
            </a:r>
            <a:endParaRPr lang="en-GB" dirty="0" smtClean="0"/>
          </a:p>
          <a:p>
            <a:pPr marL="0" indent="0">
              <a:buNone/>
            </a:pPr>
            <a:r>
              <a:rPr lang="en-GB" sz="1400" dirty="0"/>
              <a:t>	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</a:t>
            </a:r>
            <a:r>
              <a:rPr lang="en-GB" sz="2400" dirty="0" err="1" smtClean="0"/>
              <a:t>Nieren</a:t>
            </a:r>
            <a:r>
              <a:rPr lang="en-GB" sz="2400" dirty="0" smtClean="0"/>
              <a:t>-Yin </a:t>
            </a:r>
            <a:r>
              <a:rPr lang="en-GB" sz="2400" dirty="0" err="1" smtClean="0"/>
              <a:t>tonisieren</a:t>
            </a:r>
            <a:r>
              <a:rPr lang="en-GB" sz="2400" dirty="0" smtClean="0"/>
              <a:t>,</a:t>
            </a:r>
            <a:br>
              <a:rPr lang="en-GB" sz="2400" dirty="0" smtClean="0"/>
            </a:br>
            <a:r>
              <a:rPr lang="en-GB" sz="2400" dirty="0" smtClean="0"/>
              <a:t>	</a:t>
            </a:r>
            <a:r>
              <a:rPr lang="en-GB" sz="2400" dirty="0" err="1" smtClean="0"/>
              <a:t>Geist</a:t>
            </a:r>
            <a:r>
              <a:rPr lang="en-GB" sz="2400" dirty="0" smtClean="0"/>
              <a:t> </a:t>
            </a:r>
            <a:r>
              <a:rPr lang="en-GB" sz="2400" dirty="0" err="1" smtClean="0"/>
              <a:t>beruhigen</a:t>
            </a: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dirty="0" err="1" smtClean="0"/>
              <a:t>Nieren</a:t>
            </a:r>
            <a:r>
              <a:rPr lang="en-GB" dirty="0" smtClean="0"/>
              <a:t>-Yang-</a:t>
            </a:r>
            <a:r>
              <a:rPr lang="en-GB" dirty="0" err="1" smtClean="0"/>
              <a:t>Mangel</a:t>
            </a:r>
            <a:endParaRPr lang="en-GB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 smtClean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</a:t>
            </a:r>
            <a:r>
              <a:rPr lang="en-GB" sz="2400" dirty="0" err="1" smtClean="0"/>
              <a:t>Nieren</a:t>
            </a:r>
            <a:r>
              <a:rPr lang="en-GB" sz="2400" dirty="0" smtClean="0"/>
              <a:t>-Yang </a:t>
            </a:r>
            <a:r>
              <a:rPr lang="en-GB" sz="2400" dirty="0" err="1" smtClean="0"/>
              <a:t>tonisieren</a:t>
            </a:r>
            <a:r>
              <a:rPr lang="en-GB" sz="2400" dirty="0" smtClean="0"/>
              <a:t>,</a:t>
            </a:r>
            <a:br>
              <a:rPr lang="en-GB" sz="2400" dirty="0" smtClean="0"/>
            </a:br>
            <a:r>
              <a:rPr lang="en-GB" sz="2400" dirty="0" smtClean="0"/>
              <a:t>	</a:t>
            </a:r>
            <a:r>
              <a:rPr lang="en-GB" sz="2400" dirty="0" err="1" smtClean="0"/>
              <a:t>Körper</a:t>
            </a:r>
            <a:r>
              <a:rPr lang="en-GB" sz="2400" dirty="0" smtClean="0"/>
              <a:t> </a:t>
            </a:r>
            <a:r>
              <a:rPr lang="en-GB" sz="2400" dirty="0" err="1" smtClean="0"/>
              <a:t>erwärmen</a:t>
            </a:r>
            <a:endParaRPr lang="en-GB" sz="20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538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5715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Das </a:t>
            </a:r>
            <a:r>
              <a:rPr lang="en-GB" dirty="0" err="1" smtClean="0"/>
              <a:t>Organsystem</a:t>
            </a:r>
            <a:r>
              <a:rPr lang="en-GB" dirty="0" smtClean="0"/>
              <a:t> </a:t>
            </a:r>
            <a:r>
              <a:rPr lang="en-GB" dirty="0" err="1" smtClean="0"/>
              <a:t>Leber</a:t>
            </a:r>
            <a:r>
              <a:rPr lang="en-GB" dirty="0" smtClean="0"/>
              <a:t>/</a:t>
            </a:r>
            <a:r>
              <a:rPr lang="en-GB" dirty="0" err="1" smtClean="0"/>
              <a:t>Gallenblase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Reguliert</a:t>
            </a:r>
            <a:r>
              <a:rPr lang="en-GB" dirty="0" smtClean="0"/>
              <a:t> den Qi-</a:t>
            </a:r>
            <a:r>
              <a:rPr lang="en-GB" dirty="0" err="1" smtClean="0"/>
              <a:t>Fluss</a:t>
            </a:r>
            <a:endParaRPr lang="en-GB" dirty="0" smtClean="0"/>
          </a:p>
          <a:p>
            <a:r>
              <a:rPr lang="en-GB" dirty="0" err="1" smtClean="0"/>
              <a:t>Speichert</a:t>
            </a:r>
            <a:r>
              <a:rPr lang="en-GB" dirty="0" smtClean="0"/>
              <a:t> </a:t>
            </a:r>
            <a:r>
              <a:rPr lang="en-GB" dirty="0" err="1" smtClean="0"/>
              <a:t>Blut</a:t>
            </a:r>
            <a:endParaRPr lang="en-GB" dirty="0" smtClean="0"/>
          </a:p>
          <a:p>
            <a:r>
              <a:rPr lang="en-GB" dirty="0" err="1" smtClean="0"/>
              <a:t>Gewebe</a:t>
            </a:r>
            <a:r>
              <a:rPr lang="en-GB" dirty="0" smtClean="0"/>
              <a:t>: </a:t>
            </a:r>
            <a:r>
              <a:rPr lang="en-GB" dirty="0" err="1" smtClean="0"/>
              <a:t>Sehnen</a:t>
            </a:r>
            <a:r>
              <a:rPr lang="en-GB" dirty="0" smtClean="0"/>
              <a:t>, </a:t>
            </a:r>
            <a:r>
              <a:rPr lang="en-GB" dirty="0" err="1" smtClean="0"/>
              <a:t>Bänder</a:t>
            </a:r>
            <a:r>
              <a:rPr lang="en-GB" dirty="0" smtClean="0"/>
              <a:t>, </a:t>
            </a:r>
            <a:r>
              <a:rPr lang="en-GB" dirty="0" err="1" smtClean="0"/>
              <a:t>Nägel</a:t>
            </a:r>
            <a:endParaRPr lang="en-GB" dirty="0" smtClean="0"/>
          </a:p>
          <a:p>
            <a:r>
              <a:rPr lang="en-GB" dirty="0" err="1" smtClean="0"/>
              <a:t>Beherbergt</a:t>
            </a:r>
            <a:r>
              <a:rPr lang="en-GB" dirty="0" smtClean="0"/>
              <a:t> die </a:t>
            </a:r>
            <a:r>
              <a:rPr lang="en-GB" dirty="0" err="1" smtClean="0"/>
              <a:t>Wanderseele</a:t>
            </a:r>
            <a:r>
              <a:rPr lang="en-GB" dirty="0" smtClean="0"/>
              <a:t> Hun (</a:t>
            </a:r>
            <a:r>
              <a:rPr lang="en-GB" dirty="0" err="1" smtClean="0"/>
              <a:t>Unterbewusstsein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9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Häufige</a:t>
            </a:r>
            <a:r>
              <a:rPr lang="en-GB" dirty="0" smtClean="0"/>
              <a:t> </a:t>
            </a:r>
            <a:r>
              <a:rPr lang="en-GB" dirty="0" err="1" smtClean="0"/>
              <a:t>Störungsbilder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Leber</a:t>
            </a:r>
            <a:r>
              <a:rPr lang="en-GB" dirty="0" smtClean="0"/>
              <a:t>-Qi </a:t>
            </a:r>
            <a:r>
              <a:rPr lang="en-GB" dirty="0" err="1" smtClean="0"/>
              <a:t>Stau</a:t>
            </a:r>
            <a:endParaRPr lang="en-GB" dirty="0" smtClean="0"/>
          </a:p>
          <a:p>
            <a:pPr marL="0" indent="0">
              <a:buNone/>
            </a:pPr>
            <a:r>
              <a:rPr lang="en-GB" sz="1400" dirty="0"/>
              <a:t>	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</a:t>
            </a:r>
            <a:r>
              <a:rPr lang="en-GB" sz="2400" dirty="0" err="1" smtClean="0"/>
              <a:t>Leber</a:t>
            </a:r>
            <a:r>
              <a:rPr lang="en-GB" sz="2400" dirty="0" smtClean="0"/>
              <a:t> </a:t>
            </a:r>
            <a:r>
              <a:rPr lang="en-GB" sz="2400" dirty="0" err="1" smtClean="0"/>
              <a:t>entspannen</a:t>
            </a:r>
            <a:r>
              <a:rPr lang="en-GB" sz="2400" dirty="0" smtClean="0"/>
              <a:t> und </a:t>
            </a:r>
            <a:r>
              <a:rPr lang="en-GB" sz="2400" dirty="0" err="1" smtClean="0"/>
              <a:t>harmonisieren</a:t>
            </a:r>
            <a:r>
              <a:rPr lang="en-GB" sz="2400" dirty="0" smtClean="0"/>
              <a:t>, 	</a:t>
            </a:r>
            <a:r>
              <a:rPr lang="en-GB" sz="2400" dirty="0" err="1" smtClean="0"/>
              <a:t>Qi</a:t>
            </a:r>
            <a:r>
              <a:rPr lang="en-GB" sz="2400" dirty="0" smtClean="0"/>
              <a:t> </a:t>
            </a:r>
            <a:r>
              <a:rPr lang="en-GB" sz="2400" dirty="0" err="1" smtClean="0"/>
              <a:t>bewegen</a:t>
            </a: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dirty="0" err="1" smtClean="0"/>
              <a:t>Leber-Feuer</a:t>
            </a:r>
            <a:endParaRPr lang="en-GB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</a:t>
            </a:r>
            <a:r>
              <a:rPr lang="en-GB" sz="2400" dirty="0" err="1" smtClean="0"/>
              <a:t>Leber-Feuer</a:t>
            </a:r>
            <a:r>
              <a:rPr lang="en-GB" sz="2400" dirty="0" smtClean="0"/>
              <a:t> </a:t>
            </a:r>
            <a:r>
              <a:rPr lang="en-GB" sz="2400" dirty="0" err="1" smtClean="0"/>
              <a:t>kühlen</a:t>
            </a:r>
            <a:r>
              <a:rPr lang="en-GB" sz="2400" dirty="0" smtClean="0"/>
              <a:t>, Yin </a:t>
            </a:r>
            <a:r>
              <a:rPr lang="en-GB" sz="2400" dirty="0" err="1" smtClean="0"/>
              <a:t>stützen</a:t>
            </a:r>
            <a:endParaRPr lang="en-GB" sz="14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0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Das </a:t>
            </a:r>
            <a:r>
              <a:rPr lang="en-GB" dirty="0" err="1" smtClean="0"/>
              <a:t>Organsystem</a:t>
            </a:r>
            <a:r>
              <a:rPr lang="en-GB" dirty="0" smtClean="0"/>
              <a:t> </a:t>
            </a:r>
            <a:r>
              <a:rPr lang="en-GB" dirty="0" err="1" smtClean="0"/>
              <a:t>Herz</a:t>
            </a:r>
            <a:r>
              <a:rPr lang="en-GB" dirty="0" smtClean="0"/>
              <a:t>/</a:t>
            </a:r>
            <a:r>
              <a:rPr lang="en-GB" dirty="0" err="1" smtClean="0"/>
              <a:t>Dünndarm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Regiert</a:t>
            </a:r>
            <a:r>
              <a:rPr lang="en-GB" dirty="0"/>
              <a:t> </a:t>
            </a:r>
            <a:r>
              <a:rPr lang="en-GB" dirty="0" err="1" smtClean="0"/>
              <a:t>Blut</a:t>
            </a:r>
            <a:r>
              <a:rPr lang="en-GB" dirty="0"/>
              <a:t> </a:t>
            </a:r>
            <a:r>
              <a:rPr lang="en-GB" dirty="0" smtClean="0"/>
              <a:t>und </a:t>
            </a:r>
            <a:r>
              <a:rPr lang="en-GB" dirty="0" err="1" smtClean="0"/>
              <a:t>Durchblutung</a:t>
            </a:r>
            <a:endParaRPr lang="en-GB" dirty="0" smtClean="0"/>
          </a:p>
          <a:p>
            <a:r>
              <a:rPr lang="en-GB" dirty="0" err="1" smtClean="0"/>
              <a:t>Regelt</a:t>
            </a:r>
            <a:r>
              <a:rPr lang="en-GB" dirty="0" smtClean="0"/>
              <a:t> mit der Lunge die </a:t>
            </a:r>
            <a:r>
              <a:rPr lang="en-GB" dirty="0" err="1" smtClean="0"/>
              <a:t>Schweißproduktion</a:t>
            </a:r>
            <a:endParaRPr lang="en-GB" dirty="0" smtClean="0"/>
          </a:p>
          <a:p>
            <a:r>
              <a:rPr lang="en-GB" dirty="0" err="1" smtClean="0"/>
              <a:t>Gewebe</a:t>
            </a:r>
            <a:r>
              <a:rPr lang="en-GB" dirty="0" smtClean="0"/>
              <a:t>: </a:t>
            </a:r>
            <a:r>
              <a:rPr lang="en-GB" dirty="0" err="1" smtClean="0"/>
              <a:t>Blutgefäße</a:t>
            </a:r>
            <a:endParaRPr lang="en-GB" dirty="0" smtClean="0"/>
          </a:p>
          <a:p>
            <a:r>
              <a:rPr lang="en-GB" dirty="0" err="1" smtClean="0"/>
              <a:t>Beherbergt</a:t>
            </a:r>
            <a:r>
              <a:rPr lang="en-GB" dirty="0" smtClean="0"/>
              <a:t> den Geist Shen (</a:t>
            </a:r>
            <a:r>
              <a:rPr lang="en-GB" dirty="0" err="1" smtClean="0"/>
              <a:t>Bewusstsein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0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Häufige</a:t>
            </a:r>
            <a:r>
              <a:rPr lang="en-GB" dirty="0" smtClean="0"/>
              <a:t> </a:t>
            </a:r>
            <a:r>
              <a:rPr lang="en-GB" dirty="0" err="1" smtClean="0"/>
              <a:t>Störungsbilder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Herz-Feuer</a:t>
            </a:r>
            <a:endParaRPr lang="en-GB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 smtClean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</a:t>
            </a:r>
            <a:r>
              <a:rPr lang="en-GB" sz="2400" dirty="0" err="1" smtClean="0"/>
              <a:t>Herzfeuer</a:t>
            </a:r>
            <a:r>
              <a:rPr lang="en-GB" sz="2400" dirty="0" smtClean="0"/>
              <a:t> </a:t>
            </a:r>
            <a:r>
              <a:rPr lang="en-GB" sz="2400" dirty="0" err="1" smtClean="0"/>
              <a:t>kühlen</a:t>
            </a:r>
            <a:r>
              <a:rPr lang="en-GB" sz="2400" dirty="0" smtClean="0"/>
              <a:t>, Geist </a:t>
            </a:r>
            <a:r>
              <a:rPr lang="en-GB" sz="2400" dirty="0" err="1" smtClean="0"/>
              <a:t>beruhigen</a:t>
            </a: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dirty="0" smtClean="0"/>
              <a:t>Hitze im </a:t>
            </a:r>
            <a:r>
              <a:rPr lang="en-GB" dirty="0" err="1" smtClean="0"/>
              <a:t>Dünndarm</a:t>
            </a:r>
            <a:endParaRPr lang="en-GB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 smtClean="0"/>
              <a:t>	</a:t>
            </a:r>
            <a:r>
              <a:rPr lang="en-GB" sz="2400" dirty="0" err="1" smtClean="0"/>
              <a:t>Therapieprinzip</a:t>
            </a:r>
            <a:r>
              <a:rPr lang="en-GB" sz="2400" dirty="0" smtClean="0"/>
              <a:t>: Hitze </a:t>
            </a:r>
            <a:r>
              <a:rPr lang="en-GB" sz="2400" dirty="0" err="1" smtClean="0"/>
              <a:t>ausleiten</a:t>
            </a:r>
            <a:r>
              <a:rPr lang="en-GB" sz="2400" dirty="0" smtClean="0"/>
              <a:t>, </a:t>
            </a:r>
            <a:r>
              <a:rPr lang="en-GB" sz="2400" dirty="0" err="1" smtClean="0"/>
              <a:t>Diurese</a:t>
            </a:r>
            <a:r>
              <a:rPr lang="en-GB" sz="2400" dirty="0" smtClean="0"/>
              <a:t> </a:t>
            </a:r>
            <a:r>
              <a:rPr lang="en-GB" sz="2400" dirty="0" err="1" smtClean="0"/>
              <a:t>anregen</a:t>
            </a:r>
            <a:endParaRPr lang="en-GB" sz="1400" dirty="0" smtClean="0"/>
          </a:p>
          <a:p>
            <a:endParaRPr lang="en-GB" sz="1400" dirty="0" smtClean="0"/>
          </a:p>
          <a:p>
            <a:pPr marL="457200" lvl="1" indent="0">
              <a:buNone/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0960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Blutaufbauende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de-DE" dirty="0">
                <a:latin typeface="+mj-lt"/>
                <a:ea typeface="Times New Roman"/>
                <a:cs typeface="Arial"/>
              </a:rPr>
              <a:t> </a:t>
            </a:r>
            <a:r>
              <a:rPr lang="de-DE" dirty="0" smtClean="0">
                <a:latin typeface="+mj-lt"/>
                <a:ea typeface="Times New Roman"/>
                <a:cs typeface="Arial"/>
              </a:rPr>
              <a:t>Rote </a:t>
            </a:r>
            <a:r>
              <a:rPr lang="de-DE" dirty="0">
                <a:latin typeface="+mj-lt"/>
                <a:ea typeface="Times New Roman"/>
                <a:cs typeface="Arial"/>
              </a:rPr>
              <a:t>Rüben, Rotkraut, Karotten, Brokkoli, Mangold, Kürbis, Sprossen, Melanzani, Peterwurz, Süßkartoffeln, Yamswurzel, rote Linsen, schwarze Linsen, süße Kirschen, Datteln, Marille, Pilze,  rote Trauben, rote Trauben und Beerensäfte, Rosinen, Sonnenblumenkerne, Pinienkerne, schwarzer Sesam, chinesische rote Datteln, Bocksdornfrüchte, </a:t>
            </a:r>
            <a:r>
              <a:rPr lang="de-DE" dirty="0" smtClean="0">
                <a:latin typeface="+mj-lt"/>
                <a:ea typeface="Times New Roman"/>
                <a:cs typeface="Arial"/>
              </a:rPr>
              <a:t>Rindsleber</a:t>
            </a:r>
            <a:r>
              <a:rPr lang="de-DE" dirty="0">
                <a:latin typeface="+mj-lt"/>
                <a:ea typeface="Times New Roman"/>
                <a:cs typeface="Arial"/>
              </a:rPr>
              <a:t>, Schweins- und Hühnerleber, Leberknödel, F</a:t>
            </a:r>
            <a:r>
              <a:rPr lang="de-DE" dirty="0" smtClean="0">
                <a:latin typeface="+mj-lt"/>
                <a:ea typeface="Times New Roman"/>
                <a:cs typeface="Arial"/>
              </a:rPr>
              <a:t>leisch</a:t>
            </a:r>
            <a:r>
              <a:rPr lang="de-DE" dirty="0">
                <a:latin typeface="+mj-lt"/>
                <a:ea typeface="Times New Roman"/>
                <a:cs typeface="Arial"/>
              </a:rPr>
              <a:t>, Tintenfisch, Fisch, Eigelb</a:t>
            </a:r>
            <a:endParaRPr lang="en-GB" sz="2400" dirty="0"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527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Kalziumreiche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de-DE" b="1" dirty="0"/>
              <a:t> </a:t>
            </a: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Basilikum, Salbei, </a:t>
            </a:r>
            <a:r>
              <a:rPr lang="de-DE" dirty="0" smtClean="0"/>
              <a:t>Petersilie, </a:t>
            </a:r>
            <a:r>
              <a:rPr lang="de-DE" dirty="0"/>
              <a:t>Mandeln, Haselnüsse, Tofu, Feigen (getrocknet), Algen, Amaranth, Polenta, Sonnenblumenkerne, Linsen, Broccoli, Sellerie, Karotten, Mohn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Klassifizierung</a:t>
            </a:r>
            <a:r>
              <a:rPr lang="en-GB" dirty="0" smtClean="0"/>
              <a:t> der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Temperaturverhalten</a:t>
            </a:r>
            <a:r>
              <a:rPr lang="en-GB" dirty="0" smtClean="0"/>
              <a:t> (</a:t>
            </a:r>
            <a:r>
              <a:rPr lang="en-GB" dirty="0" err="1" smtClean="0"/>
              <a:t>Thermik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err="1" smtClean="0"/>
              <a:t>Geschmack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3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Temperaturverhalten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Neutral</a:t>
            </a:r>
          </a:p>
          <a:p>
            <a:endParaRPr lang="en-GB" dirty="0"/>
          </a:p>
          <a:p>
            <a:r>
              <a:rPr lang="en-GB" dirty="0" smtClean="0"/>
              <a:t>Warm und </a:t>
            </a:r>
            <a:r>
              <a:rPr lang="en-GB" dirty="0" err="1" smtClean="0"/>
              <a:t>heiß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Kühlend</a:t>
            </a:r>
            <a:r>
              <a:rPr lang="en-GB" dirty="0" smtClean="0"/>
              <a:t> und </a:t>
            </a:r>
            <a:r>
              <a:rPr lang="en-GB" dirty="0" err="1" smtClean="0"/>
              <a:t>kalt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7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Neutrale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Sollen</a:t>
            </a:r>
            <a:r>
              <a:rPr lang="en-GB" dirty="0" smtClean="0"/>
              <a:t> den </a:t>
            </a:r>
            <a:r>
              <a:rPr lang="en-GB" dirty="0" err="1" smtClean="0"/>
              <a:t>Hauptbestandteil</a:t>
            </a:r>
            <a:r>
              <a:rPr lang="en-GB" dirty="0" smtClean="0"/>
              <a:t> </a:t>
            </a:r>
            <a:r>
              <a:rPr lang="en-GB" dirty="0" err="1" smtClean="0"/>
              <a:t>unserer</a:t>
            </a:r>
            <a:r>
              <a:rPr lang="en-GB" dirty="0" smtClean="0"/>
              <a:t> </a:t>
            </a:r>
            <a:r>
              <a:rPr lang="en-GB" dirty="0" err="1" smtClean="0"/>
              <a:t>Ernährung</a:t>
            </a:r>
            <a:r>
              <a:rPr lang="en-GB" dirty="0" smtClean="0"/>
              <a:t> </a:t>
            </a:r>
            <a:r>
              <a:rPr lang="en-GB" dirty="0" err="1" smtClean="0"/>
              <a:t>ausmachen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Haben</a:t>
            </a:r>
            <a:r>
              <a:rPr lang="en-GB" dirty="0" smtClean="0"/>
              <a:t> </a:t>
            </a:r>
            <a:r>
              <a:rPr lang="en-GB" dirty="0" err="1" smtClean="0"/>
              <a:t>eine</a:t>
            </a:r>
            <a:r>
              <a:rPr lang="en-GB" dirty="0" smtClean="0"/>
              <a:t> </a:t>
            </a:r>
            <a:r>
              <a:rPr lang="en-GB" dirty="0" err="1" smtClean="0"/>
              <a:t>milde</a:t>
            </a:r>
            <a:r>
              <a:rPr lang="en-GB" dirty="0" smtClean="0"/>
              <a:t>, </a:t>
            </a:r>
            <a:r>
              <a:rPr lang="en-GB" dirty="0" err="1" smtClean="0"/>
              <a:t>ausgleichende</a:t>
            </a:r>
            <a:r>
              <a:rPr lang="en-GB" dirty="0" smtClean="0"/>
              <a:t> und </a:t>
            </a:r>
            <a:r>
              <a:rPr lang="en-GB" dirty="0" err="1" smtClean="0"/>
              <a:t>nährende</a:t>
            </a:r>
            <a:r>
              <a:rPr lang="en-GB" dirty="0" smtClean="0"/>
              <a:t> </a:t>
            </a:r>
            <a:r>
              <a:rPr lang="en-GB" dirty="0" err="1" smtClean="0"/>
              <a:t>Wirkung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z.B</a:t>
            </a:r>
            <a:r>
              <a:rPr lang="en-GB" dirty="0" smtClean="0"/>
              <a:t>. </a:t>
            </a:r>
            <a:r>
              <a:rPr lang="en-GB" dirty="0" err="1" smtClean="0"/>
              <a:t>Getreide</a:t>
            </a:r>
            <a:r>
              <a:rPr lang="en-GB" dirty="0" smtClean="0"/>
              <a:t>, </a:t>
            </a:r>
            <a:r>
              <a:rPr lang="en-GB" dirty="0" err="1" smtClean="0"/>
              <a:t>Hülsenfrüchte</a:t>
            </a:r>
            <a:r>
              <a:rPr lang="en-GB" dirty="0" smtClean="0"/>
              <a:t>, Karotten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4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Warme</a:t>
            </a:r>
            <a:r>
              <a:rPr lang="en-GB" dirty="0" smtClean="0"/>
              <a:t> und </a:t>
            </a:r>
            <a:r>
              <a:rPr lang="en-GB" dirty="0" err="1" smtClean="0"/>
              <a:t>heiße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Stärken</a:t>
            </a:r>
            <a:r>
              <a:rPr lang="en-GB" dirty="0" smtClean="0"/>
              <a:t> das Yang, </a:t>
            </a:r>
            <a:r>
              <a:rPr lang="en-GB" dirty="0" err="1" smtClean="0"/>
              <a:t>dynamisieren</a:t>
            </a:r>
            <a:r>
              <a:rPr lang="en-GB" dirty="0" smtClean="0"/>
              <a:t> und </a:t>
            </a:r>
            <a:r>
              <a:rPr lang="en-GB" dirty="0" err="1" smtClean="0"/>
              <a:t>werden</a:t>
            </a:r>
            <a:r>
              <a:rPr lang="en-GB" dirty="0" smtClean="0"/>
              <a:t> </a:t>
            </a:r>
            <a:r>
              <a:rPr lang="en-GB" dirty="0" err="1" smtClean="0"/>
              <a:t>zur</a:t>
            </a:r>
            <a:r>
              <a:rPr lang="en-GB" dirty="0" smtClean="0"/>
              <a:t> </a:t>
            </a:r>
            <a:r>
              <a:rPr lang="en-GB" dirty="0" err="1" smtClean="0"/>
              <a:t>Behandlung</a:t>
            </a:r>
            <a:r>
              <a:rPr lang="en-GB" dirty="0" smtClean="0"/>
              <a:t> von </a:t>
            </a:r>
            <a:r>
              <a:rPr lang="en-GB" dirty="0" err="1" smtClean="0"/>
              <a:t>Kälte</a:t>
            </a:r>
            <a:r>
              <a:rPr lang="en-GB" dirty="0" smtClean="0"/>
              <a:t> </a:t>
            </a:r>
            <a:r>
              <a:rPr lang="en-GB" dirty="0" err="1" smtClean="0"/>
              <a:t>verwendet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Erwärmen</a:t>
            </a:r>
            <a:r>
              <a:rPr lang="en-GB" dirty="0" smtClean="0"/>
              <a:t> den </a:t>
            </a:r>
            <a:r>
              <a:rPr lang="en-GB" dirty="0" err="1" smtClean="0"/>
              <a:t>Körper</a:t>
            </a:r>
            <a:r>
              <a:rPr lang="en-GB" dirty="0" smtClean="0"/>
              <a:t>, </a:t>
            </a:r>
            <a:r>
              <a:rPr lang="en-GB" dirty="0" err="1" smtClean="0"/>
              <a:t>dienen</a:t>
            </a:r>
            <a:r>
              <a:rPr lang="en-GB" dirty="0" smtClean="0"/>
              <a:t> zum </a:t>
            </a:r>
            <a:r>
              <a:rPr lang="en-GB" dirty="0" err="1" smtClean="0"/>
              <a:t>Ausgleich</a:t>
            </a:r>
            <a:r>
              <a:rPr lang="en-GB" dirty="0" smtClean="0"/>
              <a:t> von </a:t>
            </a:r>
            <a:r>
              <a:rPr lang="en-GB" dirty="0" err="1" smtClean="0"/>
              <a:t>kalten</a:t>
            </a:r>
            <a:r>
              <a:rPr lang="en-GB" dirty="0" smtClean="0"/>
              <a:t> </a:t>
            </a:r>
            <a:r>
              <a:rPr lang="en-GB" dirty="0" err="1" smtClean="0"/>
              <a:t>Witterungsbedingungen</a:t>
            </a:r>
            <a:endParaRPr lang="en-GB" dirty="0" smtClean="0"/>
          </a:p>
          <a:p>
            <a:r>
              <a:rPr lang="en-GB" dirty="0" err="1" smtClean="0"/>
              <a:t>Zerstreuen</a:t>
            </a:r>
            <a:r>
              <a:rPr lang="en-GB" dirty="0" smtClean="0"/>
              <a:t> </a:t>
            </a:r>
            <a:r>
              <a:rPr lang="en-GB" dirty="0" err="1" smtClean="0"/>
              <a:t>eingedrungene</a:t>
            </a:r>
            <a:r>
              <a:rPr lang="en-GB" dirty="0" smtClean="0"/>
              <a:t> </a:t>
            </a:r>
            <a:r>
              <a:rPr lang="en-GB" dirty="0" err="1" smtClean="0"/>
              <a:t>Kälte</a:t>
            </a:r>
            <a:r>
              <a:rPr lang="en-GB" dirty="0" smtClean="0"/>
              <a:t> (</a:t>
            </a:r>
            <a:r>
              <a:rPr lang="en-GB" dirty="0" err="1" smtClean="0"/>
              <a:t>z.B</a:t>
            </a:r>
            <a:r>
              <a:rPr lang="en-GB" dirty="0" smtClean="0"/>
              <a:t>. </a:t>
            </a:r>
            <a:r>
              <a:rPr lang="en-GB" dirty="0" err="1" smtClean="0"/>
              <a:t>Ingwer</a:t>
            </a:r>
            <a:r>
              <a:rPr lang="en-GB" dirty="0" smtClean="0"/>
              <a:t> bei </a:t>
            </a:r>
            <a:r>
              <a:rPr lang="en-GB" dirty="0" err="1" smtClean="0"/>
              <a:t>Verkühlung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Heiße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r>
              <a:rPr lang="en-GB" dirty="0" smtClean="0"/>
              <a:t> </a:t>
            </a:r>
            <a:r>
              <a:rPr lang="en-GB" dirty="0" err="1" smtClean="0"/>
              <a:t>wie</a:t>
            </a:r>
            <a:r>
              <a:rPr lang="en-GB" dirty="0" smtClean="0"/>
              <a:t> </a:t>
            </a:r>
            <a:r>
              <a:rPr lang="en-GB" dirty="0" err="1" smtClean="0"/>
              <a:t>sehr</a:t>
            </a:r>
            <a:r>
              <a:rPr lang="en-GB" dirty="0" smtClean="0"/>
              <a:t> </a:t>
            </a:r>
            <a:r>
              <a:rPr lang="en-GB" dirty="0" err="1" smtClean="0"/>
              <a:t>scharfe</a:t>
            </a:r>
            <a:r>
              <a:rPr lang="en-GB" dirty="0" smtClean="0"/>
              <a:t> </a:t>
            </a:r>
            <a:r>
              <a:rPr lang="en-GB" dirty="0" err="1" smtClean="0"/>
              <a:t>Gewürze</a:t>
            </a:r>
            <a:r>
              <a:rPr lang="en-GB" dirty="0" smtClean="0"/>
              <a:t> </a:t>
            </a:r>
            <a:r>
              <a:rPr lang="en-GB" dirty="0" err="1" smtClean="0"/>
              <a:t>sollten</a:t>
            </a:r>
            <a:r>
              <a:rPr lang="en-GB" dirty="0" smtClean="0"/>
              <a:t> </a:t>
            </a:r>
            <a:r>
              <a:rPr lang="en-GB" dirty="0" err="1" smtClean="0"/>
              <a:t>nur</a:t>
            </a:r>
            <a:r>
              <a:rPr lang="en-GB" dirty="0" smtClean="0"/>
              <a:t> in </a:t>
            </a:r>
            <a:r>
              <a:rPr lang="en-GB" dirty="0" err="1" smtClean="0"/>
              <a:t>Maßen</a:t>
            </a:r>
            <a:r>
              <a:rPr lang="en-GB" dirty="0" smtClean="0"/>
              <a:t> </a:t>
            </a:r>
            <a:r>
              <a:rPr lang="en-GB" dirty="0" err="1" smtClean="0"/>
              <a:t>verwendet</a:t>
            </a:r>
            <a:r>
              <a:rPr lang="en-GB" dirty="0" smtClean="0"/>
              <a:t> </a:t>
            </a:r>
            <a:r>
              <a:rPr lang="en-GB" dirty="0" err="1" smtClean="0"/>
              <a:t>werden</a:t>
            </a:r>
            <a:r>
              <a:rPr lang="en-GB" dirty="0" smtClean="0"/>
              <a:t>, da </a:t>
            </a:r>
            <a:r>
              <a:rPr lang="en-GB" dirty="0" err="1" smtClean="0"/>
              <a:t>sonst</a:t>
            </a:r>
            <a:r>
              <a:rPr lang="en-GB" dirty="0" smtClean="0"/>
              <a:t> leicht </a:t>
            </a:r>
            <a:r>
              <a:rPr lang="en-GB" dirty="0" err="1" smtClean="0"/>
              <a:t>ein</a:t>
            </a:r>
            <a:r>
              <a:rPr lang="en-GB" dirty="0" smtClean="0"/>
              <a:t> </a:t>
            </a:r>
            <a:r>
              <a:rPr lang="en-GB" dirty="0" err="1" smtClean="0"/>
              <a:t>Übermaß</a:t>
            </a:r>
            <a:r>
              <a:rPr lang="en-GB" dirty="0" smtClean="0"/>
              <a:t> an Hitze </a:t>
            </a:r>
            <a:r>
              <a:rPr lang="en-GB" dirty="0" err="1" smtClean="0"/>
              <a:t>entsteht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0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5791200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Kühlende</a:t>
            </a:r>
            <a:r>
              <a:rPr lang="en-GB" dirty="0" smtClean="0"/>
              <a:t> und </a:t>
            </a:r>
            <a:r>
              <a:rPr lang="en-GB" dirty="0" err="1" smtClean="0"/>
              <a:t>kalte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Kühlen</a:t>
            </a:r>
            <a:r>
              <a:rPr lang="en-GB" dirty="0" smtClean="0"/>
              <a:t> Hitze, </a:t>
            </a:r>
            <a:r>
              <a:rPr lang="en-GB" dirty="0" err="1" smtClean="0"/>
              <a:t>bauen</a:t>
            </a:r>
            <a:r>
              <a:rPr lang="en-GB" dirty="0" smtClean="0"/>
              <a:t> Yin auf, </a:t>
            </a:r>
            <a:r>
              <a:rPr lang="en-GB" dirty="0" err="1" smtClean="0"/>
              <a:t>schützen</a:t>
            </a:r>
            <a:r>
              <a:rPr lang="en-GB" dirty="0" smtClean="0"/>
              <a:t> bei Stress</a:t>
            </a:r>
          </a:p>
          <a:p>
            <a:r>
              <a:rPr lang="en-GB" dirty="0" err="1" smtClean="0"/>
              <a:t>Dienen</a:t>
            </a:r>
            <a:r>
              <a:rPr lang="en-GB" dirty="0" smtClean="0"/>
              <a:t> zum </a:t>
            </a:r>
            <a:r>
              <a:rPr lang="en-GB" dirty="0" err="1" smtClean="0"/>
              <a:t>Ausgleich</a:t>
            </a:r>
            <a:r>
              <a:rPr lang="en-GB" dirty="0" smtClean="0"/>
              <a:t> bei </a:t>
            </a:r>
            <a:r>
              <a:rPr lang="en-GB" dirty="0" err="1" smtClean="0"/>
              <a:t>heißen</a:t>
            </a:r>
            <a:r>
              <a:rPr lang="en-GB" dirty="0" smtClean="0"/>
              <a:t> </a:t>
            </a:r>
            <a:r>
              <a:rPr lang="en-GB" dirty="0" err="1" smtClean="0"/>
              <a:t>Witterungsbedingungen</a:t>
            </a:r>
            <a:r>
              <a:rPr lang="en-GB" dirty="0" smtClean="0"/>
              <a:t> und </a:t>
            </a:r>
            <a:r>
              <a:rPr lang="en-GB" dirty="0" err="1" smtClean="0"/>
              <a:t>schützen</a:t>
            </a:r>
            <a:r>
              <a:rPr lang="en-GB" dirty="0" smtClean="0"/>
              <a:t> </a:t>
            </a:r>
            <a:r>
              <a:rPr lang="en-GB" dirty="0" err="1" smtClean="0"/>
              <a:t>Körpersäfte</a:t>
            </a:r>
            <a:r>
              <a:rPr lang="en-GB" dirty="0" smtClean="0"/>
              <a:t>, </a:t>
            </a:r>
            <a:r>
              <a:rPr lang="en-GB" dirty="0" err="1" smtClean="0"/>
              <a:t>beruhigen</a:t>
            </a:r>
            <a:endParaRPr lang="en-GB" dirty="0" smtClean="0"/>
          </a:p>
          <a:p>
            <a:r>
              <a:rPr lang="en-GB" dirty="0" err="1" smtClean="0"/>
              <a:t>Kalte</a:t>
            </a:r>
            <a:r>
              <a:rPr lang="en-GB" dirty="0" smtClean="0"/>
              <a:t> </a:t>
            </a:r>
            <a:r>
              <a:rPr lang="en-GB" dirty="0" err="1" smtClean="0"/>
              <a:t>Nahrungsmittel</a:t>
            </a:r>
            <a:r>
              <a:rPr lang="en-GB" dirty="0" smtClean="0"/>
              <a:t> </a:t>
            </a:r>
            <a:r>
              <a:rPr lang="en-GB" dirty="0" err="1" smtClean="0"/>
              <a:t>wie</a:t>
            </a:r>
            <a:r>
              <a:rPr lang="en-GB" dirty="0" smtClean="0"/>
              <a:t> </a:t>
            </a:r>
            <a:r>
              <a:rPr lang="en-GB" dirty="0" err="1" smtClean="0"/>
              <a:t>Gurke</a:t>
            </a:r>
            <a:r>
              <a:rPr lang="en-GB" dirty="0" smtClean="0"/>
              <a:t>, </a:t>
            </a:r>
            <a:r>
              <a:rPr lang="en-GB" dirty="0" err="1" smtClean="0"/>
              <a:t>Tomate</a:t>
            </a:r>
            <a:r>
              <a:rPr lang="en-GB" dirty="0" smtClean="0"/>
              <a:t> und </a:t>
            </a:r>
            <a:r>
              <a:rPr lang="en-GB" dirty="0" err="1" smtClean="0"/>
              <a:t>tropische</a:t>
            </a:r>
            <a:r>
              <a:rPr lang="en-GB" dirty="0" smtClean="0"/>
              <a:t> </a:t>
            </a:r>
            <a:r>
              <a:rPr lang="en-GB" dirty="0" err="1" smtClean="0"/>
              <a:t>Früchte</a:t>
            </a:r>
            <a:r>
              <a:rPr lang="en-GB" dirty="0" smtClean="0"/>
              <a:t> sind </a:t>
            </a:r>
            <a:r>
              <a:rPr lang="en-GB" dirty="0" err="1" smtClean="0"/>
              <a:t>vor</a:t>
            </a:r>
            <a:r>
              <a:rPr lang="en-GB" dirty="0" smtClean="0"/>
              <a:t> </a:t>
            </a:r>
            <a:r>
              <a:rPr lang="en-GB" dirty="0" err="1" smtClean="0"/>
              <a:t>allem</a:t>
            </a:r>
            <a:r>
              <a:rPr lang="en-GB" dirty="0" smtClean="0"/>
              <a:t> in den </a:t>
            </a:r>
            <a:r>
              <a:rPr lang="en-GB" dirty="0" err="1" smtClean="0"/>
              <a:t>Herbst</a:t>
            </a:r>
            <a:r>
              <a:rPr lang="en-GB" dirty="0" smtClean="0"/>
              <a:t>- und </a:t>
            </a:r>
            <a:r>
              <a:rPr lang="en-GB" dirty="0" err="1" smtClean="0"/>
              <a:t>Wintermonaten</a:t>
            </a:r>
            <a:r>
              <a:rPr lang="en-GB" dirty="0" smtClean="0"/>
              <a:t> mit </a:t>
            </a:r>
            <a:r>
              <a:rPr lang="en-GB" dirty="0" err="1" smtClean="0"/>
              <a:t>Vorsicht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genießen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61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Geschmack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heißt</a:t>
            </a:r>
            <a:r>
              <a:rPr lang="en-GB" dirty="0" smtClean="0"/>
              <a:t>, </a:t>
            </a:r>
            <a:r>
              <a:rPr lang="en-GB" dirty="0" err="1" smtClean="0"/>
              <a:t>dass</a:t>
            </a:r>
            <a:r>
              <a:rPr lang="en-GB" dirty="0" smtClean="0"/>
              <a:t> </a:t>
            </a:r>
            <a:r>
              <a:rPr lang="en-GB" dirty="0" err="1" smtClean="0"/>
              <a:t>für</a:t>
            </a:r>
            <a:r>
              <a:rPr lang="en-GB" dirty="0" smtClean="0"/>
              <a:t> das </a:t>
            </a:r>
            <a:r>
              <a:rPr lang="en-GB" dirty="0" err="1" smtClean="0"/>
              <a:t>Herz</a:t>
            </a:r>
            <a:r>
              <a:rPr lang="en-GB" dirty="0" smtClean="0"/>
              <a:t> </a:t>
            </a:r>
            <a:r>
              <a:rPr lang="en-GB" dirty="0" err="1" smtClean="0"/>
              <a:t>Bitteres</a:t>
            </a:r>
            <a:r>
              <a:rPr lang="en-GB" dirty="0" smtClean="0"/>
              <a:t> </a:t>
            </a:r>
            <a:r>
              <a:rPr lang="en-GB" dirty="0" err="1" smtClean="0"/>
              <a:t>förderlich</a:t>
            </a:r>
            <a:r>
              <a:rPr lang="en-GB" dirty="0" smtClean="0"/>
              <a:t> </a:t>
            </a:r>
            <a:r>
              <a:rPr lang="en-GB" dirty="0" err="1" smtClean="0"/>
              <a:t>ist</a:t>
            </a:r>
            <a:r>
              <a:rPr lang="en-GB" dirty="0" smtClean="0"/>
              <a:t>, </a:t>
            </a:r>
            <a:r>
              <a:rPr lang="en-GB" dirty="0" err="1" smtClean="0"/>
              <a:t>für</a:t>
            </a:r>
            <a:r>
              <a:rPr lang="en-GB" dirty="0" smtClean="0"/>
              <a:t> die Lunge </a:t>
            </a:r>
            <a:r>
              <a:rPr lang="en-GB" dirty="0" err="1" smtClean="0"/>
              <a:t>Scharfes</a:t>
            </a:r>
            <a:r>
              <a:rPr lang="en-GB" dirty="0" smtClean="0"/>
              <a:t>, </a:t>
            </a:r>
            <a:r>
              <a:rPr lang="en-GB" dirty="0" err="1" smtClean="0"/>
              <a:t>für</a:t>
            </a:r>
            <a:r>
              <a:rPr lang="en-GB" dirty="0" smtClean="0"/>
              <a:t> die </a:t>
            </a:r>
            <a:r>
              <a:rPr lang="en-GB" dirty="0" err="1" smtClean="0"/>
              <a:t>Milz</a:t>
            </a:r>
            <a:r>
              <a:rPr lang="en-GB" dirty="0" smtClean="0"/>
              <a:t> </a:t>
            </a:r>
            <a:r>
              <a:rPr lang="en-GB" dirty="0" err="1" smtClean="0"/>
              <a:t>Süßes</a:t>
            </a:r>
            <a:r>
              <a:rPr lang="en-GB" dirty="0" smtClean="0"/>
              <a:t>, </a:t>
            </a:r>
            <a:r>
              <a:rPr lang="en-GB" dirty="0" err="1" smtClean="0"/>
              <a:t>für</a:t>
            </a:r>
            <a:r>
              <a:rPr lang="en-GB" dirty="0" smtClean="0"/>
              <a:t> die </a:t>
            </a:r>
            <a:r>
              <a:rPr lang="en-GB" dirty="0" err="1" smtClean="0"/>
              <a:t>Leber</a:t>
            </a:r>
            <a:r>
              <a:rPr lang="en-GB" dirty="0" smtClean="0"/>
              <a:t> </a:t>
            </a:r>
            <a:r>
              <a:rPr lang="en-GB" dirty="0" err="1" smtClean="0"/>
              <a:t>Saures</a:t>
            </a:r>
            <a:r>
              <a:rPr lang="en-GB" dirty="0" smtClean="0"/>
              <a:t> und </a:t>
            </a:r>
            <a:r>
              <a:rPr lang="en-GB" dirty="0" err="1" smtClean="0"/>
              <a:t>für</a:t>
            </a:r>
            <a:r>
              <a:rPr lang="en-GB" dirty="0" smtClean="0"/>
              <a:t> die </a:t>
            </a:r>
            <a:r>
              <a:rPr lang="en-GB" dirty="0" err="1" smtClean="0"/>
              <a:t>Niere</a:t>
            </a:r>
            <a:r>
              <a:rPr lang="en-GB" dirty="0" smtClean="0"/>
              <a:t> </a:t>
            </a:r>
            <a:r>
              <a:rPr lang="en-GB" dirty="0" err="1" smtClean="0"/>
              <a:t>Salziges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err="1" smtClean="0"/>
              <a:t>Aber</a:t>
            </a:r>
            <a:r>
              <a:rPr lang="en-GB" dirty="0" smtClean="0"/>
              <a:t> das </a:t>
            </a:r>
            <a:r>
              <a:rPr lang="en-GB" dirty="0" err="1" smtClean="0"/>
              <a:t>bedeutet</a:t>
            </a:r>
            <a:r>
              <a:rPr lang="en-GB" dirty="0" smtClean="0"/>
              <a:t> </a:t>
            </a:r>
            <a:r>
              <a:rPr lang="en-GB" dirty="0" err="1" smtClean="0"/>
              <a:t>nicht</a:t>
            </a:r>
            <a:r>
              <a:rPr lang="en-GB" dirty="0" smtClean="0"/>
              <a:t>, </a:t>
            </a:r>
            <a:r>
              <a:rPr lang="en-GB" dirty="0" err="1" smtClean="0"/>
              <a:t>dass</a:t>
            </a:r>
            <a:r>
              <a:rPr lang="en-GB" dirty="0" smtClean="0"/>
              <a:t> man </a:t>
            </a:r>
            <a:r>
              <a:rPr lang="en-GB" dirty="0" err="1" smtClean="0"/>
              <a:t>zuviel</a:t>
            </a:r>
            <a:r>
              <a:rPr lang="en-GB" dirty="0" smtClean="0"/>
              <a:t> </a:t>
            </a:r>
            <a:r>
              <a:rPr lang="en-GB" dirty="0" err="1" smtClean="0"/>
              <a:t>davon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sich </a:t>
            </a:r>
            <a:r>
              <a:rPr lang="en-GB" dirty="0" err="1" smtClean="0"/>
              <a:t>nehmen</a:t>
            </a:r>
            <a:r>
              <a:rPr lang="en-GB" dirty="0" smtClean="0"/>
              <a:t> </a:t>
            </a:r>
            <a:r>
              <a:rPr lang="en-GB" dirty="0" err="1" smtClean="0"/>
              <a:t>sollte</a:t>
            </a:r>
            <a:r>
              <a:rPr lang="en-GB" dirty="0" smtClean="0"/>
              <a:t>.”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(</a:t>
            </a:r>
            <a:r>
              <a:rPr lang="en-GB" dirty="0" err="1" smtClean="0"/>
              <a:t>aus</a:t>
            </a:r>
            <a:r>
              <a:rPr lang="en-GB" dirty="0" smtClean="0"/>
              <a:t> “Der </a:t>
            </a:r>
            <a:r>
              <a:rPr lang="en-GB" dirty="0" err="1" smtClean="0"/>
              <a:t>Gelbe</a:t>
            </a:r>
            <a:r>
              <a:rPr lang="en-GB" dirty="0" smtClean="0"/>
              <a:t> Kaiser”)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1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1211</Words>
  <Application>Microsoft Office PowerPoint</Application>
  <PresentationFormat>Bildschirmpräsentation (4:3)</PresentationFormat>
  <Paragraphs>226</Paragraphs>
  <Slides>28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Office Theme</vt:lpstr>
      <vt:lpstr>Ernährung nach den 5 Elementen</vt:lpstr>
      <vt:lpstr>Grundprinzipien</vt:lpstr>
      <vt:lpstr>Kalziumreiche Nahrungsmittel</vt:lpstr>
      <vt:lpstr>Klassifizierung der Nahrungsmittel</vt:lpstr>
      <vt:lpstr>Temperaturverhalten </vt:lpstr>
      <vt:lpstr>Neutrale Nahrungsmittel</vt:lpstr>
      <vt:lpstr>Warme und heiße Nahrungsmittel</vt:lpstr>
      <vt:lpstr>Kühlende und kalte Nahrungsmittel</vt:lpstr>
      <vt:lpstr>Geschmack</vt:lpstr>
      <vt:lpstr>PowerPoint-Präsentation</vt:lpstr>
      <vt:lpstr>Die 5 Geschmäcker</vt:lpstr>
      <vt:lpstr>Der süße Geschmack</vt:lpstr>
      <vt:lpstr>Der scharfe Geschmack</vt:lpstr>
      <vt:lpstr>Der salzige Geschmack</vt:lpstr>
      <vt:lpstr>Der saure Geschmack</vt:lpstr>
      <vt:lpstr>Der bittere Geschmack</vt:lpstr>
      <vt:lpstr>Zubereitungsmethoden</vt:lpstr>
      <vt:lpstr>Das Organsystem Milz/Magen</vt:lpstr>
      <vt:lpstr>Häufige Störungsbilder</vt:lpstr>
      <vt:lpstr>Das Organsystem Lunge/Dickdarm</vt:lpstr>
      <vt:lpstr>Häufige Störungsbilder</vt:lpstr>
      <vt:lpstr>Das Organsystem Niere/Blase</vt:lpstr>
      <vt:lpstr>Häufige Störungsbilder</vt:lpstr>
      <vt:lpstr>Das Organsystem Leber/Gallenblase</vt:lpstr>
      <vt:lpstr>Häufige Störungsbilder</vt:lpstr>
      <vt:lpstr>Das Organsystem Herz/Dünndarm</vt:lpstr>
      <vt:lpstr>Häufige Störungsbilder</vt:lpstr>
      <vt:lpstr>Blutaufbauende Nahrungsmittel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Ernährung nach den 5 Elementen</dc:title>
  <dc:creator>Marlies</dc:creator>
  <cp:lastModifiedBy>MM</cp:lastModifiedBy>
  <cp:revision>82</cp:revision>
  <dcterms:created xsi:type="dcterms:W3CDTF">2006-08-16T00:00:00Z</dcterms:created>
  <dcterms:modified xsi:type="dcterms:W3CDTF">2014-10-23T11:11:10Z</dcterms:modified>
</cp:coreProperties>
</file>